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84" r:id="rId4"/>
    <p:sldId id="283" r:id="rId5"/>
    <p:sldId id="260" r:id="rId6"/>
    <p:sldId id="264" r:id="rId7"/>
    <p:sldId id="265" r:id="rId8"/>
    <p:sldId id="266" r:id="rId9"/>
    <p:sldId id="286" r:id="rId10"/>
    <p:sldId id="262" r:id="rId11"/>
    <p:sldId id="287" r:id="rId12"/>
    <p:sldId id="275" r:id="rId13"/>
    <p:sldId id="276" r:id="rId14"/>
    <p:sldId id="278" r:id="rId15"/>
    <p:sldId id="279" r:id="rId16"/>
    <p:sldId id="263" r:id="rId17"/>
  </p:sldIdLst>
  <p:sldSz cx="10691813" cy="75596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2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4014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17735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4B6CD-90BB-4203-814D-8F46F22F77FD}" type="datetimeFigureOut">
              <a:rPr kumimoji="1" lang="ja-JP" altLang="en-US" smtClean="0"/>
              <a:t>2024/3/26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31875" y="1243013"/>
            <a:ext cx="47434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631FC-598E-4354-896B-9552D4F98C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10500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31875" y="1243013"/>
            <a:ext cx="47434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2634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31875" y="1243013"/>
            <a:ext cx="47434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9454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C9340-320E-474C-9DCF-2FA30669927D}" type="datetime1">
              <a:rPr kumimoji="1" lang="ja-JP" altLang="en-US" smtClean="0"/>
              <a:t>2024/3/26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F1DD-C7BA-46F2-ABE1-AB751FAF1F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5373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C997-13BB-4524-B7D5-F9A00668A95D}" type="datetime1">
              <a:rPr kumimoji="1" lang="ja-JP" altLang="en-US" smtClean="0"/>
              <a:t>2024/3/26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F1DD-C7BA-46F2-ABE1-AB751FAF1F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9749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1BD91-255E-4581-B6B7-16ED59ABCC2A}" type="datetime1">
              <a:rPr kumimoji="1" lang="ja-JP" altLang="en-US" smtClean="0"/>
              <a:t>2024/3/26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F1DD-C7BA-46F2-ABE1-AB751FAF1F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329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30236-05AC-4B1D-810C-482D5CDBCBB5}" type="datetime1">
              <a:rPr kumimoji="1" lang="ja-JP" altLang="en-US" smtClean="0"/>
              <a:t>2024/3/26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F1DD-C7BA-46F2-ABE1-AB751FAF1F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2962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4401A-E2B6-4312-8D84-BDA3D6BA6271}" type="datetime1">
              <a:rPr kumimoji="1" lang="ja-JP" altLang="en-US" smtClean="0"/>
              <a:t>2024/3/26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F1DD-C7BA-46F2-ABE1-AB751FAF1F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5375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555F1-D81C-4FD8-8285-ACBBE238ED63}" type="datetime1">
              <a:rPr kumimoji="1" lang="ja-JP" altLang="en-US" smtClean="0"/>
              <a:t>2024/3/26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F1DD-C7BA-46F2-ABE1-AB751FAF1F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8353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CE03E-E548-4F76-85E5-CE627C2EF62F}" type="datetime1">
              <a:rPr kumimoji="1" lang="ja-JP" altLang="en-US" smtClean="0"/>
              <a:t>2024/3/26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F1DD-C7BA-46F2-ABE1-AB751FAF1F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1942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4601-F9D1-4C6E-A2DC-4FA22C4E2B98}" type="datetime1">
              <a:rPr kumimoji="1" lang="ja-JP" altLang="en-US" smtClean="0"/>
              <a:t>2024/3/26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F1DD-C7BA-46F2-ABE1-AB751FAF1F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5357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F0095-A94C-4E20-ABEC-A83ED870CB40}" type="datetime1">
              <a:rPr kumimoji="1" lang="ja-JP" altLang="en-US" smtClean="0"/>
              <a:t>2024/3/26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F1DD-C7BA-46F2-ABE1-AB751FAF1F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2435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04A8D-1C17-4977-9BE6-0F49CF8DC951}" type="datetime1">
              <a:rPr kumimoji="1" lang="ja-JP" altLang="en-US" smtClean="0"/>
              <a:t>2024/3/26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F1DD-C7BA-46F2-ABE1-AB751FAF1F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6830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CE5D-C230-481C-A322-33DF5B7354A8}" type="datetime1">
              <a:rPr kumimoji="1" lang="ja-JP" altLang="en-US" smtClean="0"/>
              <a:t>2024/3/26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F1DD-C7BA-46F2-ABE1-AB751FAF1F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1537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7933C-6EBF-4982-B13C-A56BCFFE8B2D}" type="datetime1">
              <a:rPr kumimoji="1" lang="ja-JP" altLang="en-US" smtClean="0"/>
              <a:t>2024/3/26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6F1DD-C7BA-46F2-ABE1-AB751FAF1F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6000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shinsei.pref.toyama.lg.jp/manual/public/sds_prepare_manual.pdf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ef.toyama.jp/documents/173/09_kojin_yousiki.docx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053036"/>
            <a:ext cx="10691813" cy="4505936"/>
          </a:xfrm>
        </p:spPr>
        <p:txBody>
          <a:bodyPr anchor="ctr">
            <a:normAutofit fontScale="90000"/>
          </a:bodyPr>
          <a:lstStyle/>
          <a:p>
            <a:pPr>
              <a:lnSpc>
                <a:spcPts val="11023"/>
              </a:lnSpc>
            </a:pPr>
            <a:r>
              <a:rPr lang="ja-JP" altLang="en-US" sz="7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電子申請による</a:t>
            </a:r>
            <a:r>
              <a:rPr lang="en-US" altLang="ja-JP" sz="7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/>
            </a:r>
            <a:br>
              <a:rPr lang="en-US" altLang="ja-JP" sz="7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sz="7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請求手続きについて</a:t>
            </a:r>
            <a:r>
              <a:rPr lang="en-US" altLang="ja-JP" sz="7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/>
            </a:r>
            <a:br>
              <a:rPr lang="en-US" altLang="ja-JP" sz="7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（保有</a:t>
            </a:r>
            <a:r>
              <a:rPr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個人情報開示</a:t>
            </a:r>
            <a:r>
              <a:rPr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請求・保有個人</a:t>
            </a:r>
            <a:r>
              <a:rPr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情報訂正請求</a:t>
            </a:r>
            <a:r>
              <a:rPr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</a:t>
            </a:r>
            <a:r>
              <a:rPr lang="en-US" altLang="ja-JP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/>
            </a:r>
            <a:br>
              <a:rPr lang="en-US" altLang="ja-JP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保有</a:t>
            </a:r>
            <a:r>
              <a:rPr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個人情報利用停止請求）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F1DD-C7BA-46F2-ABE1-AB751FAF1F63}" type="slidenum">
              <a:rPr lang="ja-JP" altLang="en-US" sz="2205"/>
              <a:t>1</a:t>
            </a:fld>
            <a:endParaRPr lang="ja-JP" altLang="en-US" sz="2205" dirty="0"/>
          </a:p>
        </p:txBody>
      </p:sp>
    </p:spTree>
    <p:extLst>
      <p:ext uri="{BB962C8B-B14F-4D97-AF65-F5344CB8AC3E}">
        <p14:creationId xmlns:p14="http://schemas.microsoft.com/office/powerpoint/2010/main" val="283387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F1DD-C7BA-46F2-ABE1-AB751FAF1F63}" type="slidenum">
              <a:rPr lang="ja-JP" altLang="en-US" sz="2205"/>
              <a:t>10</a:t>
            </a:fld>
            <a:endParaRPr lang="ja-JP" altLang="en-US" sz="2205" dirty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56" y="2335238"/>
            <a:ext cx="10167507" cy="3792438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-1" y="0"/>
            <a:ext cx="10691813" cy="635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527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ご請求内容の入力</a:t>
            </a:r>
            <a:endParaRPr lang="ja-JP" altLang="en-US" sz="3527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0" name="タイトル 1"/>
          <p:cNvSpPr>
            <a:spLocks noGrp="1"/>
          </p:cNvSpPr>
          <p:nvPr>
            <p:ph type="title"/>
          </p:nvPr>
        </p:nvSpPr>
        <p:spPr>
          <a:xfrm>
            <a:off x="42204" y="915929"/>
            <a:ext cx="10691813" cy="1391173"/>
          </a:xfrm>
        </p:spPr>
        <p:txBody>
          <a:bodyPr>
            <a:noAutofit/>
          </a:bodyPr>
          <a:lstStyle/>
          <a:p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画面に表示される各項目を入力してください。</a:t>
            </a:r>
            <a: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/>
            </a:r>
            <a:b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endParaRPr lang="ja-JP" altLang="en-US" sz="3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971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449759"/>
            <a:ext cx="10691813" cy="16014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ボタンをクリックの上、画面の指示に従い、</a:t>
            </a:r>
            <a:r>
              <a:rPr lang="en-US" altLang="ja-JP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/>
            </a:r>
            <a:br>
              <a:rPr lang="en-US" altLang="ja-JP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マイナンバーカードを読み取らせてください</a:t>
            </a:r>
            <a:endParaRPr lang="ja-JP" altLang="en-US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F1DD-C7BA-46F2-ABE1-AB751FAF1F63}" type="slidenum">
              <a:rPr lang="ja-JP" altLang="en-US" sz="2205"/>
              <a:t>11</a:t>
            </a:fld>
            <a:endParaRPr lang="ja-JP" altLang="en-US" sz="2205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-2" y="7834"/>
            <a:ext cx="10691813" cy="635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527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電子署名</a:t>
            </a:r>
            <a:endParaRPr lang="en-US" altLang="ja-JP" sz="3527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l="620" t="34814" r="63507" b="41889"/>
          <a:stretch/>
        </p:blipFill>
        <p:spPr>
          <a:xfrm>
            <a:off x="901521" y="2039131"/>
            <a:ext cx="8641724" cy="3049704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1030310" y="2859111"/>
            <a:ext cx="8512935" cy="592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83356" y="4014317"/>
            <a:ext cx="6559889" cy="2154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800" b="1" dirty="0" smtClean="0"/>
              <a:t>個人情報保護制度（保有個人情報開示請求）</a:t>
            </a:r>
            <a:endParaRPr kumimoji="1" lang="ja-JP" altLang="en-US" sz="800" b="1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2"/>
          <a:srcRect l="15817" t="53268" r="77670" b="43308"/>
          <a:stretch/>
        </p:blipFill>
        <p:spPr>
          <a:xfrm>
            <a:off x="643944" y="805562"/>
            <a:ext cx="1457727" cy="41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94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/>
          <p:cNvSpPr txBox="1">
            <a:spLocks/>
          </p:cNvSpPr>
          <p:nvPr/>
        </p:nvSpPr>
        <p:spPr>
          <a:xfrm>
            <a:off x="-2" y="1382638"/>
            <a:ext cx="10691813" cy="17544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送信内容確認画面でパスワード（半角</a:t>
            </a:r>
            <a:r>
              <a:rPr lang="en-US" altLang="ja-JP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</a:t>
            </a:r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～</a:t>
            </a:r>
            <a:r>
              <a:rPr lang="en-US" altLang="ja-JP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</a:t>
            </a:r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文字以</a:t>
            </a:r>
            <a:endParaRPr lang="en-US" altLang="ja-JP" sz="3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内）を入力し、　　　ボタンをクリックしてください。</a:t>
            </a:r>
            <a:r>
              <a:rPr lang="en-US" altLang="ja-JP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/>
            </a:r>
            <a:br>
              <a:rPr lang="en-US" altLang="ja-JP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</a:t>
            </a:r>
            <a:r>
              <a:rPr lang="en-US" altLang="ja-JP" sz="3200" u="sng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/>
            </a:r>
            <a:br>
              <a:rPr lang="en-US" altLang="ja-JP" sz="3200" u="sng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endParaRPr lang="ja-JP" altLang="en-US" sz="3200" u="sng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F1DD-C7BA-46F2-ABE1-AB751FAF1F63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t="8530"/>
          <a:stretch/>
        </p:blipFill>
        <p:spPr>
          <a:xfrm>
            <a:off x="822294" y="3179299"/>
            <a:ext cx="9047219" cy="3207433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-1" y="0"/>
            <a:ext cx="10691813" cy="635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527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送信内容確認</a:t>
            </a:r>
            <a:endParaRPr lang="ja-JP" altLang="en-US" sz="3527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" name="円/楕円 11"/>
          <p:cNvSpPr/>
          <p:nvPr/>
        </p:nvSpPr>
        <p:spPr>
          <a:xfrm>
            <a:off x="2331814" y="5029200"/>
            <a:ext cx="4617626" cy="113385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84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677" y="1907441"/>
            <a:ext cx="1504950" cy="352425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2331814" y="4397789"/>
            <a:ext cx="7461410" cy="2154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800" b="1" dirty="0" smtClean="0"/>
              <a:t>個人情報保護制度（保有個人情報開示請求）</a:t>
            </a:r>
            <a:endParaRPr kumimoji="1" lang="ja-JP" altLang="en-US" sz="800" b="1" dirty="0"/>
          </a:p>
        </p:txBody>
      </p:sp>
    </p:spTree>
    <p:extLst>
      <p:ext uri="{BB962C8B-B14F-4D97-AF65-F5344CB8AC3E}">
        <p14:creationId xmlns:p14="http://schemas.microsoft.com/office/powerpoint/2010/main" val="1294414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F1DD-C7BA-46F2-ABE1-AB751FAF1F63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-1" y="0"/>
            <a:ext cx="10691813" cy="635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527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送信完了</a:t>
            </a:r>
            <a:endParaRPr lang="ja-JP" altLang="en-US" sz="3527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790" y="2488528"/>
            <a:ext cx="9514228" cy="3253533"/>
          </a:xfrm>
          <a:prstGeom prst="rect">
            <a:avLst/>
          </a:prstGeom>
        </p:spPr>
      </p:pic>
      <p:sp>
        <p:nvSpPr>
          <p:cNvPr id="7" name="タイトル 1"/>
          <p:cNvSpPr txBox="1">
            <a:spLocks/>
          </p:cNvSpPr>
          <p:nvPr/>
        </p:nvSpPr>
        <p:spPr>
          <a:xfrm>
            <a:off x="-2" y="1045012"/>
            <a:ext cx="10691813" cy="17544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送信が完了しました。</a:t>
            </a:r>
            <a:endParaRPr lang="en-US" altLang="ja-JP" sz="3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ボタンをクリックすると、請求書を出力する</a:t>
            </a:r>
            <a:endParaRPr lang="en-US" altLang="ja-JP" sz="3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ことができます。</a:t>
            </a:r>
            <a:r>
              <a:rPr lang="en-US" altLang="ja-JP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/>
            </a:r>
            <a:br>
              <a:rPr lang="en-US" altLang="ja-JP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</a:t>
            </a:r>
            <a:r>
              <a:rPr lang="en-US" altLang="ja-JP" sz="3200" u="sng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/>
            </a:r>
            <a:br>
              <a:rPr lang="en-US" altLang="ja-JP" sz="3200" u="sng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endParaRPr lang="ja-JP" altLang="en-US" sz="3200" u="sng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290" y="1321995"/>
            <a:ext cx="1533525" cy="361950"/>
          </a:xfrm>
          <a:prstGeom prst="rect">
            <a:avLst/>
          </a:prstGeom>
        </p:spPr>
      </p:pic>
      <p:sp>
        <p:nvSpPr>
          <p:cNvPr id="9" name="円/楕円 11"/>
          <p:cNvSpPr/>
          <p:nvPr/>
        </p:nvSpPr>
        <p:spPr>
          <a:xfrm>
            <a:off x="538290" y="5345744"/>
            <a:ext cx="1211816" cy="50886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84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67222" y="3767728"/>
            <a:ext cx="7461410" cy="2154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800" b="1" dirty="0" smtClean="0"/>
              <a:t>個人情報保護制度（保有個人情報開示請求）</a:t>
            </a:r>
            <a:endParaRPr kumimoji="1" lang="ja-JP" altLang="en-US" sz="800" b="1" dirty="0"/>
          </a:p>
        </p:txBody>
      </p:sp>
    </p:spTree>
    <p:extLst>
      <p:ext uri="{BB962C8B-B14F-4D97-AF65-F5344CB8AC3E}">
        <p14:creationId xmlns:p14="http://schemas.microsoft.com/office/powerpoint/2010/main" val="2097482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F1DD-C7BA-46F2-ABE1-AB751FAF1F63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3" y="-6003"/>
            <a:ext cx="10691813" cy="635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527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送信完了</a:t>
            </a:r>
            <a:r>
              <a:rPr lang="ja-JP" altLang="en-US" sz="3527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後</a:t>
            </a:r>
            <a:r>
              <a:rPr lang="ja-JP" altLang="en-US" sz="3527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の流れ</a:t>
            </a:r>
            <a:endParaRPr lang="ja-JP" altLang="en-US" sz="3527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-2" y="753657"/>
            <a:ext cx="10691813" cy="63641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富山県が請求を受信した後に、記載内容に不備が</a:t>
            </a:r>
            <a:r>
              <a:rPr lang="ja-JP" altLang="en-US" sz="3200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な</a:t>
            </a:r>
            <a:endParaRPr lang="en-US" altLang="ja-JP" sz="3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いか審査を行い、問題がなければ正式に受付けます。</a:t>
            </a:r>
            <a:endParaRPr lang="en-US" altLang="ja-JP" sz="3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休日や夜間に受信</a:t>
            </a:r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した場合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には、翌開庁日に審査</a:t>
            </a:r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</a:t>
            </a:r>
            <a:endParaRPr lang="en-US" altLang="ja-JP" sz="3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行います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。） </a:t>
            </a:r>
            <a:endParaRPr lang="en-US" altLang="ja-JP" sz="3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sz="3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en-US" altLang="ja-JP" sz="32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※1 </a:t>
            </a:r>
            <a:r>
              <a:rPr lang="ja-JP" altLang="en-US" sz="32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送信完了時に「申請受付」の電子メールが届き</a:t>
            </a:r>
            <a:r>
              <a:rPr lang="ja-JP" altLang="en-US" sz="3200" dirty="0" err="1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ま</a:t>
            </a:r>
            <a:r>
              <a:rPr lang="ja-JP" altLang="en-US" sz="32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</a:t>
            </a:r>
            <a:endParaRPr lang="en-US" altLang="ja-JP" sz="3200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3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32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すが、この時点では正式受付ではありませんので、</a:t>
            </a:r>
            <a:endParaRPr lang="en-US" altLang="ja-JP" sz="3200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3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32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ご注意ください。</a:t>
            </a:r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r>
              <a:rPr lang="en-US" altLang="ja-JP" sz="3200" u="sng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/>
            </a:r>
            <a:br>
              <a:rPr lang="en-US" altLang="ja-JP" sz="3200" u="sng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sz="32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en-US" altLang="ja-JP" sz="32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※2 </a:t>
            </a:r>
            <a:r>
              <a:rPr lang="ja-JP" altLang="en-US" sz="32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ご請求内容に不備がある場合、直接連絡させて</a:t>
            </a:r>
            <a:r>
              <a:rPr lang="ja-JP" altLang="en-US" sz="3200" dirty="0" err="1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い</a:t>
            </a:r>
            <a:r>
              <a:rPr lang="ja-JP" altLang="en-US" sz="32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endParaRPr lang="en-US" altLang="ja-JP" sz="3200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3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32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</a:t>
            </a:r>
            <a:r>
              <a:rPr lang="ja-JP" altLang="en-US" sz="32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ただ</a:t>
            </a:r>
            <a:r>
              <a:rPr lang="ja-JP" altLang="en-US" sz="3200" dirty="0" err="1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く場合が</a:t>
            </a:r>
            <a:r>
              <a:rPr lang="ja-JP" altLang="en-US" sz="32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あります。</a:t>
            </a:r>
            <a:endParaRPr lang="en-US" altLang="ja-JP" sz="32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32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※3</a:t>
            </a:r>
            <a:r>
              <a:rPr lang="ja-JP" altLang="en-US" sz="3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32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入力</a:t>
            </a:r>
            <a:r>
              <a:rPr lang="ja-JP" altLang="en-US" sz="3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内容</a:t>
            </a:r>
            <a:r>
              <a:rPr lang="ja-JP" altLang="en-US" sz="32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が請求書の</a:t>
            </a:r>
            <a:r>
              <a:rPr lang="ja-JP" altLang="en-US" sz="3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枠内に</a:t>
            </a:r>
            <a:r>
              <a:rPr lang="ja-JP" altLang="en-US" sz="32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収まりきらない場合、</a:t>
            </a:r>
            <a:endParaRPr lang="en-US" altLang="ja-JP" sz="3200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3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32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富山県</a:t>
            </a:r>
            <a:r>
              <a:rPr lang="ja-JP" altLang="en-US" sz="3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が修正させていただくことが</a:t>
            </a:r>
            <a:r>
              <a:rPr lang="ja-JP" altLang="en-US" sz="32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ありますの</a:t>
            </a:r>
            <a:r>
              <a:rPr lang="ja-JP" altLang="en-US" sz="3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</a:t>
            </a:r>
            <a:r>
              <a:rPr lang="ja-JP" altLang="en-US" sz="32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</a:t>
            </a:r>
            <a:endParaRPr lang="en-US" altLang="ja-JP" sz="3200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3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32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あらかじめ</a:t>
            </a:r>
            <a:r>
              <a:rPr lang="ja-JP" altLang="en-US" sz="3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ご了承ください</a:t>
            </a:r>
            <a:r>
              <a:rPr lang="ja-JP" altLang="en-US" sz="32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</a:t>
            </a:r>
            <a:endParaRPr lang="ja-JP" altLang="en-US" sz="32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3221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F1DD-C7BA-46F2-ABE1-AB751FAF1F63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3" y="-6003"/>
            <a:ext cx="10691813" cy="635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527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送信完了</a:t>
            </a:r>
            <a:r>
              <a:rPr lang="ja-JP" altLang="en-US" sz="3527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後</a:t>
            </a:r>
            <a:r>
              <a:rPr lang="ja-JP" altLang="en-US" sz="3527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の流れ</a:t>
            </a:r>
            <a:endParaRPr lang="ja-JP" altLang="en-US" sz="3527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-4" y="311552"/>
            <a:ext cx="10691813" cy="63641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正式受付後、「審査完了」の電子メールが届きます。</a:t>
            </a:r>
            <a:endParaRPr lang="en-US" altLang="ja-JP" sz="3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3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32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この受付日の翌日から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起算して</a:t>
            </a:r>
            <a: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15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</a:t>
            </a:r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以内</a:t>
            </a:r>
            <a:r>
              <a:rPr lang="en-US" altLang="ja-JP" sz="32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</a:t>
            </a:r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に実施機</a:t>
            </a:r>
            <a:endParaRPr lang="en-US" altLang="ja-JP" sz="3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関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</a:t>
            </a:r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おいて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文書の開示・非開示を決定し、書面で</a:t>
            </a:r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お知</a:t>
            </a:r>
            <a:endParaRPr lang="en-US" altLang="ja-JP" sz="3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ら</a:t>
            </a:r>
            <a:r>
              <a:rPr lang="ja-JP" altLang="en-US" sz="3200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せ</a:t>
            </a:r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します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</a:t>
            </a:r>
            <a:b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ただし、請求の</a:t>
            </a:r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あった行政文書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が大量にあるなど</a:t>
            </a:r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事</a:t>
            </a:r>
            <a:endParaRPr lang="en-US" altLang="ja-JP" sz="3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務処理上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困難な場合は、その期間を延長</a:t>
            </a:r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する</a:t>
            </a:r>
            <a:r>
              <a:rPr lang="ja-JP" altLang="en-US" sz="32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ことが</a:t>
            </a:r>
            <a:r>
              <a:rPr lang="ja-JP" altLang="en-US" sz="3200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あ</a:t>
            </a:r>
            <a:endParaRPr lang="en-US" altLang="ja-JP" sz="3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ります。</a:t>
            </a:r>
            <a:endParaRPr lang="en-US" altLang="ja-JP" sz="3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この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場合、延長する期間やその理由を上記の</a:t>
            </a:r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期間内</a:t>
            </a:r>
            <a:endParaRPr lang="en-US" altLang="ja-JP" sz="3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書面でお知らせ</a:t>
            </a:r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します。</a:t>
            </a:r>
            <a:endParaRPr lang="en-US" altLang="ja-JP" sz="3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sz="32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32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en-US" altLang="ja-JP" sz="32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</a:t>
            </a:r>
            <a:r>
              <a:rPr lang="ja-JP" altLang="en-US" sz="3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32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15</a:t>
            </a:r>
            <a:r>
              <a:rPr lang="ja-JP" altLang="en-US" sz="32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日目が</a:t>
            </a:r>
            <a:r>
              <a:rPr lang="ja-JP" altLang="en-US" sz="3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週休日、祝日等に当たる場合</a:t>
            </a:r>
            <a:r>
              <a:rPr lang="ja-JP" altLang="en-US" sz="32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は翌開庁</a:t>
            </a:r>
            <a:r>
              <a:rPr lang="ja-JP" altLang="en-US" sz="3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</a:t>
            </a:r>
            <a:r>
              <a:rPr lang="ja-JP" altLang="en-US" sz="32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endParaRPr lang="en-US" altLang="ja-JP" sz="3200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3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32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3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32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となります。</a:t>
            </a:r>
            <a:endParaRPr lang="ja-JP" altLang="en-US" sz="32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0131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" y="1012880"/>
            <a:ext cx="10691813" cy="5838086"/>
          </a:xfrm>
        </p:spPr>
        <p:txBody>
          <a:bodyPr/>
          <a:lstStyle/>
          <a:p>
            <a:r>
              <a:rPr kumimoji="1" lang="en-US" altLang="ja-JP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/>
            </a:r>
            <a:br>
              <a:rPr kumimoji="1" lang="en-US" altLang="ja-JP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kumimoji="1"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ご不明点は、担当までお問い合わせください。</a:t>
            </a:r>
            <a:r>
              <a:rPr kumimoji="1" lang="en-US" altLang="ja-JP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/>
            </a:r>
            <a:br>
              <a:rPr kumimoji="1" lang="en-US" altLang="ja-JP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/>
            </a:r>
            <a:b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en-US" altLang="ja-JP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/>
            </a:r>
            <a:br>
              <a:rPr lang="en-US" altLang="ja-JP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＜事務担当＞</a:t>
            </a:r>
            <a: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/>
            </a:r>
            <a:b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富山県経営管理部総務課情報公開係</a:t>
            </a:r>
            <a:r>
              <a:rPr lang="en-US" altLang="ja-JP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/>
            </a:r>
            <a:br>
              <a:rPr lang="en-US" altLang="ja-JP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（電  話）　</a:t>
            </a:r>
            <a:r>
              <a:rPr lang="en-US" altLang="ja-JP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076-444-3111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F1DD-C7BA-46F2-ABE1-AB751FAF1F63}" type="slidenum">
              <a:rPr lang="ja-JP" altLang="en-US" sz="2205"/>
              <a:t>16</a:t>
            </a:fld>
            <a:endParaRPr lang="ja-JP" altLang="en-US" sz="2205" dirty="0"/>
          </a:p>
        </p:txBody>
      </p:sp>
    </p:spTree>
    <p:extLst>
      <p:ext uri="{BB962C8B-B14F-4D97-AF65-F5344CB8AC3E}">
        <p14:creationId xmlns:p14="http://schemas.microsoft.com/office/powerpoint/2010/main" val="223172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1" y="2006710"/>
            <a:ext cx="10691813" cy="332130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電子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申請に</a:t>
            </a:r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よる本請求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手続き</a:t>
            </a:r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は公的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個人認証</a:t>
            </a:r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サービ</a:t>
            </a:r>
            <a:r>
              <a:rPr lang="en-US" altLang="ja-JP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/>
            </a:r>
            <a:br>
              <a:rPr lang="en-US" altLang="ja-JP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スによる電子署名が必要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です</a:t>
            </a:r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。下記</a:t>
            </a:r>
            <a:r>
              <a:rPr lang="en-US" altLang="ja-JP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URL</a:t>
            </a:r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を参照のうえ、</a:t>
            </a:r>
            <a:r>
              <a:rPr lang="en-US" altLang="ja-JP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/>
            </a:r>
            <a:br>
              <a:rPr lang="en-US" altLang="ja-JP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インストール作業等願います。</a:t>
            </a:r>
            <a:r>
              <a:rPr lang="en-US" altLang="ja-JP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/>
            </a:r>
            <a:br>
              <a:rPr lang="en-US" altLang="ja-JP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en-US" altLang="ja-JP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/>
            </a:r>
            <a:br>
              <a:rPr lang="en-US" altLang="ja-JP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en-US" altLang="ja-JP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富山県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電子申請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サービス</a:t>
            </a:r>
            <a:r>
              <a:rPr lang="en-US" altLang="ja-JP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TOP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＞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初めてご利用する方へ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＞電子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申請サービス事前準備について</a:t>
            </a:r>
            <a:r>
              <a:rPr lang="en-US" altLang="ja-JP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/>
            </a:r>
            <a:br>
              <a:rPr lang="en-US" altLang="ja-JP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en-US" altLang="ja-JP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hlinkClick r:id="rId2"/>
              </a:rPr>
              <a:t>https</a:t>
            </a: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  <a:hlinkClick r:id="rId2"/>
              </a:rPr>
              <a:t>://</a:t>
            </a:r>
            <a:r>
              <a:rPr lang="en-US" altLang="ja-JP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hlinkClick r:id="rId2"/>
              </a:rPr>
              <a:t>shinsei.pref.toyama.lg.jp/manual/public/sds_prepare_manual.pdf</a:t>
            </a:r>
            <a:endParaRPr lang="ja-JP" altLang="en-US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F1DD-C7BA-46F2-ABE1-AB751FAF1F63}" type="slidenum">
              <a:rPr lang="ja-JP" altLang="en-US" sz="2205"/>
              <a:t>2</a:t>
            </a:fld>
            <a:endParaRPr lang="ja-JP" altLang="en-US" sz="2205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-1" y="0"/>
            <a:ext cx="10691813" cy="635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527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事前準備</a:t>
            </a:r>
            <a:endParaRPr lang="en-US" altLang="ja-JP" sz="3527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91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635111"/>
            <a:ext cx="10691813" cy="196642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下記書類等を準備してください。</a:t>
            </a:r>
            <a:r>
              <a:rPr lang="en-US" altLang="ja-JP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/>
            </a:r>
            <a:br>
              <a:rPr lang="en-US" altLang="ja-JP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・請求手続きを行う方のマイナンバーカード</a:t>
            </a:r>
            <a:r>
              <a:rPr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/>
            </a:r>
            <a:br>
              <a:rPr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・（パソコンを使う場合）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ＩＣ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カードリーダライタ</a:t>
            </a:r>
            <a:r>
              <a:rPr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/>
            </a:r>
            <a:br>
              <a:rPr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・（代理人が請求する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場合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）下表の代理人請求資格確認書類</a:t>
            </a:r>
            <a:endParaRPr lang="ja-JP" altLang="en-US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F1DD-C7BA-46F2-ABE1-AB751FAF1F63}" type="slidenum">
              <a:rPr lang="ja-JP" altLang="en-US" sz="2205"/>
              <a:t>3</a:t>
            </a:fld>
            <a:endParaRPr lang="ja-JP" altLang="en-US" sz="2205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-1" y="0"/>
            <a:ext cx="10691813" cy="635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527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事前準備</a:t>
            </a:r>
            <a:endParaRPr lang="en-US" altLang="ja-JP" sz="3527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412955"/>
              </p:ext>
            </p:extLst>
          </p:nvPr>
        </p:nvGraphicFramePr>
        <p:xfrm>
          <a:off x="463640" y="2653049"/>
          <a:ext cx="9493110" cy="2482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01">
                  <a:extLst>
                    <a:ext uri="{9D8B030D-6E8A-4147-A177-3AD203B41FA5}">
                      <a16:colId xmlns:a16="http://schemas.microsoft.com/office/drawing/2014/main" val="3234025722"/>
                    </a:ext>
                  </a:extLst>
                </a:gridCol>
                <a:gridCol w="4146997">
                  <a:extLst>
                    <a:ext uri="{9D8B030D-6E8A-4147-A177-3AD203B41FA5}">
                      <a16:colId xmlns:a16="http://schemas.microsoft.com/office/drawing/2014/main" val="2742035097"/>
                    </a:ext>
                  </a:extLst>
                </a:gridCol>
                <a:gridCol w="3762012">
                  <a:extLst>
                    <a:ext uri="{9D8B030D-6E8A-4147-A177-3AD203B41FA5}">
                      <a16:colId xmlns:a16="http://schemas.microsoft.com/office/drawing/2014/main" val="1467756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必要書類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備考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915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法定代理人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戸籍謄本、登記事項証明書など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・原本</a:t>
                      </a:r>
                      <a:endParaRPr kumimoji="1" lang="en-US" altLang="ja-JP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・</a:t>
                      </a:r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日以内に作成されたもの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9499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任意代理人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委任者の実印を押印した委任状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・原本</a:t>
                      </a:r>
                      <a:endParaRPr kumimoji="1" lang="en-US" altLang="ja-JP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・</a:t>
                      </a:r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日以内に作成されたもの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34162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委任者の印鑑証明書（原本）、運転免許書（写し）など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714342"/>
                  </a:ext>
                </a:extLst>
              </a:tr>
            </a:tbl>
          </a:graphicData>
        </a:graphic>
      </p:graphicFrame>
      <p:sp>
        <p:nvSpPr>
          <p:cNvPr id="7" name="タイトル 1"/>
          <p:cNvSpPr txBox="1">
            <a:spLocks/>
          </p:cNvSpPr>
          <p:nvPr/>
        </p:nvSpPr>
        <p:spPr>
          <a:xfrm>
            <a:off x="0" y="5241519"/>
            <a:ext cx="10691813" cy="1966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委任状の様式は下記</a:t>
            </a:r>
            <a:r>
              <a:rPr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URL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よりダウンロードしてください。</a:t>
            </a:r>
            <a:endParaRPr lang="en-US" altLang="ja-JP" sz="24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  <a:hlinkClick r:id="rId2"/>
              </a:rPr>
              <a:t>https://</a:t>
            </a:r>
            <a:r>
              <a:rPr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hlinkClick r:id="rId2"/>
              </a:rPr>
              <a:t>www.pref.toyama.jp/documents/173/09_kojin_yousiki.docx</a:t>
            </a:r>
            <a:endParaRPr lang="en-US" altLang="ja-JP" sz="24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</a:t>
            </a:r>
            <a:r>
              <a:rPr lang="zh-TW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代理人請求資格確認書類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は郵送してください。</a:t>
            </a:r>
            <a:endParaRPr lang="en-US" altLang="ja-JP" sz="24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郵送先　</a:t>
            </a:r>
            <a:r>
              <a:rPr lang="zh-TW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〒</a:t>
            </a:r>
            <a:r>
              <a:rPr lang="en-US" altLang="zh-TW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930-8501 </a:t>
            </a:r>
            <a:r>
              <a:rPr lang="zh-TW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富山市新総曲輪</a:t>
            </a:r>
            <a:r>
              <a:rPr lang="en-US" altLang="zh-TW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1-7 </a:t>
            </a:r>
            <a:r>
              <a:rPr lang="zh-TW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県庁東別館</a:t>
            </a:r>
            <a:r>
              <a:rPr lang="en-US" altLang="zh-TW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</a:t>
            </a:r>
            <a:r>
              <a:rPr lang="zh-TW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階（情報公開窓口</a:t>
            </a:r>
            <a:r>
              <a:rPr lang="zh-TW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</a:t>
            </a:r>
            <a:endParaRPr lang="en-US" altLang="ja-JP" sz="24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41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67" y="4133721"/>
            <a:ext cx="9393727" cy="327346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647106"/>
            <a:ext cx="10691813" cy="354506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「富山県電子申請サービス」</a:t>
            </a:r>
            <a:r>
              <a:rPr lang="en-US" altLang="ja-JP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</a:t>
            </a:r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のトップページを</a:t>
            </a:r>
            <a:r>
              <a:rPr lang="en-US" altLang="ja-JP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/>
            </a:r>
            <a:br>
              <a:rPr lang="en-US" altLang="ja-JP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開きます。　</a:t>
            </a:r>
            <a:r>
              <a:rPr lang="en-US" altLang="ja-JP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/>
            </a:r>
            <a:br>
              <a:rPr lang="en-US" altLang="ja-JP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「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申請先の選択</a:t>
            </a:r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」で「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富山県」をクリック</a:t>
            </a:r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してく</a:t>
            </a:r>
            <a:r>
              <a:rPr lang="en-US" altLang="ja-JP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/>
            </a:r>
            <a:br>
              <a:rPr lang="en-US" altLang="ja-JP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ださい。</a:t>
            </a:r>
            <a:r>
              <a:rPr lang="en-US" altLang="ja-JP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/>
            </a:r>
            <a:br>
              <a:rPr lang="en-US" altLang="ja-JP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en-US" altLang="ja-JP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/>
            </a:r>
            <a:br>
              <a:rPr lang="en-US" altLang="ja-JP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en-US" altLang="ja-JP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</a:t>
            </a:r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インターネットで検索される場合は、「富山県電</a:t>
            </a:r>
            <a:r>
              <a:rPr lang="en-US" altLang="ja-JP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/>
            </a:r>
            <a:br>
              <a:rPr lang="en-US" altLang="ja-JP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子申請サービス」と入力し、検索してください。</a:t>
            </a:r>
            <a:endParaRPr lang="ja-JP" altLang="en-US" sz="3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F1DD-C7BA-46F2-ABE1-AB751FAF1F63}" type="slidenum">
              <a:rPr lang="ja-JP" altLang="en-US" sz="2205"/>
              <a:t>4</a:t>
            </a:fld>
            <a:endParaRPr lang="ja-JP" altLang="en-US" sz="2205" dirty="0"/>
          </a:p>
        </p:txBody>
      </p:sp>
      <p:sp>
        <p:nvSpPr>
          <p:cNvPr id="12" name="円/楕円 11"/>
          <p:cNvSpPr/>
          <p:nvPr/>
        </p:nvSpPr>
        <p:spPr>
          <a:xfrm>
            <a:off x="2697366" y="6508660"/>
            <a:ext cx="805489" cy="79534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84"/>
          </a:p>
        </p:txBody>
      </p:sp>
      <p:cxnSp>
        <p:nvCxnSpPr>
          <p:cNvPr id="6" name="直線矢印コネクタ 5"/>
          <p:cNvCxnSpPr/>
          <p:nvPr/>
        </p:nvCxnSpPr>
        <p:spPr>
          <a:xfrm flipH="1">
            <a:off x="3390314" y="2180132"/>
            <a:ext cx="2661941" cy="4326531"/>
          </a:xfrm>
          <a:prstGeom prst="straightConnector1">
            <a:avLst/>
          </a:prstGeom>
          <a:ln w="63500">
            <a:solidFill>
              <a:srgbClr val="FF00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-1" y="0"/>
            <a:ext cx="10691813" cy="635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527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富山県電子申請サービスへのログイン</a:t>
            </a:r>
            <a:endParaRPr lang="ja-JP" altLang="en-US" sz="3527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879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3" y="983784"/>
            <a:ext cx="10691815" cy="2790323"/>
          </a:xfrm>
        </p:spPr>
        <p:txBody>
          <a:bodyPr>
            <a:normAutofit fontScale="90000"/>
          </a:bodyPr>
          <a:lstStyle/>
          <a:p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「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キーワードで絞り込む」に</a:t>
            </a:r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「個人情報保護制度」と入力</a:t>
            </a:r>
            <a:r>
              <a:rPr lang="en-US" altLang="ja-JP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/>
            </a:r>
            <a:br>
              <a:rPr lang="en-US" altLang="ja-JP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して検索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してください。</a:t>
            </a:r>
            <a: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/>
            </a:r>
            <a:b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/>
            </a:r>
            <a:b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「手続の選択」</a:t>
            </a:r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で希望する請求手続きをクリックして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く</a:t>
            </a:r>
            <a:r>
              <a:rPr lang="ja-JP" altLang="en-US" sz="3200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だ</a:t>
            </a:r>
            <a:r>
              <a:rPr lang="en-US" altLang="ja-JP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/>
            </a:r>
            <a:br>
              <a:rPr lang="en-US" altLang="ja-JP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さい。</a:t>
            </a:r>
            <a:r>
              <a:rPr lang="en-US" altLang="ja-JP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/>
            </a:r>
            <a:br>
              <a:rPr lang="en-US" altLang="ja-JP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en-US" altLang="ja-JP" sz="2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</a:t>
            </a:r>
            <a:r>
              <a:rPr lang="ja-JP" altLang="en-US" sz="2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以下では「個人情報保護制度（保有個人情報開示請求）」を例に説明しますが、保有</a:t>
            </a:r>
            <a:r>
              <a:rPr lang="en-US" altLang="ja-JP" sz="2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/>
            </a:r>
            <a:br>
              <a:rPr lang="en-US" altLang="ja-JP" sz="2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個人情報訂正請求・保有個人情報利用停止請求も同様の操作です。</a:t>
            </a:r>
            <a:endParaRPr lang="ja-JP" altLang="en-US" sz="2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F1DD-C7BA-46F2-ABE1-AB751FAF1F63}" type="slidenum">
              <a:rPr lang="ja-JP" altLang="en-US" sz="2205"/>
              <a:t>5</a:t>
            </a:fld>
            <a:endParaRPr lang="ja-JP" altLang="en-US" sz="2205" dirty="0"/>
          </a:p>
        </p:txBody>
      </p:sp>
      <p:sp>
        <p:nvSpPr>
          <p:cNvPr id="12" name="右矢印 11"/>
          <p:cNvSpPr/>
          <p:nvPr/>
        </p:nvSpPr>
        <p:spPr>
          <a:xfrm>
            <a:off x="4790369" y="5450543"/>
            <a:ext cx="836708" cy="894156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84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20" y="4036082"/>
            <a:ext cx="4524655" cy="328857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/>
          <a:srcRect t="32198" b="13691"/>
          <a:stretch/>
        </p:blipFill>
        <p:spPr>
          <a:xfrm>
            <a:off x="5748071" y="4672863"/>
            <a:ext cx="4636535" cy="1152144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-1" y="0"/>
            <a:ext cx="10691813" cy="635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527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富山県電子申請サービスへのログイン</a:t>
            </a:r>
            <a:endParaRPr lang="ja-JP" altLang="en-US" sz="3527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727558" y="5351293"/>
            <a:ext cx="4657047" cy="116955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kumimoji="1" lang="zh-TW" altLang="en-US" sz="1400" b="1" dirty="0" smtClean="0">
                <a:solidFill>
                  <a:srgbClr val="0070C0"/>
                </a:solidFill>
              </a:rPr>
              <a:t>個人</a:t>
            </a:r>
            <a:r>
              <a:rPr kumimoji="1" lang="zh-TW" altLang="en-US" sz="1400" b="1" dirty="0">
                <a:solidFill>
                  <a:srgbClr val="0070C0"/>
                </a:solidFill>
              </a:rPr>
              <a:t>情報保護制度（保有個人情報開示請求</a:t>
            </a:r>
            <a:r>
              <a:rPr kumimoji="1" lang="zh-TW" altLang="en-US" sz="1400" b="1" dirty="0" smtClean="0">
                <a:solidFill>
                  <a:srgbClr val="0070C0"/>
                </a:solidFill>
              </a:rPr>
              <a:t>）</a:t>
            </a:r>
            <a:endParaRPr kumimoji="1" lang="en-US" altLang="zh-TW" sz="1400" b="1" dirty="0" smtClean="0">
              <a:solidFill>
                <a:srgbClr val="0070C0"/>
              </a:solidFill>
            </a:endParaRPr>
          </a:p>
          <a:p>
            <a:endParaRPr kumimoji="1" lang="en-US" altLang="ja-JP" sz="1400" b="1" dirty="0" smtClean="0">
              <a:solidFill>
                <a:srgbClr val="0070C0"/>
              </a:solidFill>
            </a:endParaRPr>
          </a:p>
          <a:p>
            <a:r>
              <a:rPr kumimoji="1" lang="zh-TW" altLang="en-US" sz="1400" b="1" dirty="0">
                <a:solidFill>
                  <a:srgbClr val="0070C0"/>
                </a:solidFill>
              </a:rPr>
              <a:t>個人情報保護制度（</a:t>
            </a:r>
            <a:r>
              <a:rPr kumimoji="1" lang="zh-TW" altLang="en-US" sz="1400" b="1" dirty="0" smtClean="0">
                <a:solidFill>
                  <a:srgbClr val="0070C0"/>
                </a:solidFill>
              </a:rPr>
              <a:t>保有個人</a:t>
            </a:r>
            <a:r>
              <a:rPr kumimoji="1" lang="zh-TW" altLang="en-US" sz="1400" b="1" dirty="0">
                <a:solidFill>
                  <a:srgbClr val="0070C0"/>
                </a:solidFill>
              </a:rPr>
              <a:t>情報訂正請求</a:t>
            </a:r>
            <a:r>
              <a:rPr kumimoji="1" lang="zh-TW" altLang="en-US" sz="1400" b="1" dirty="0" smtClean="0">
                <a:solidFill>
                  <a:srgbClr val="0070C0"/>
                </a:solidFill>
              </a:rPr>
              <a:t>）</a:t>
            </a:r>
            <a:endParaRPr kumimoji="1" lang="en-US" altLang="zh-TW" sz="1400" b="1" dirty="0" smtClean="0">
              <a:solidFill>
                <a:srgbClr val="0070C0"/>
              </a:solidFill>
            </a:endParaRPr>
          </a:p>
          <a:p>
            <a:endParaRPr kumimoji="1" lang="zh-TW" altLang="en-US" sz="1400" b="1" dirty="0">
              <a:solidFill>
                <a:srgbClr val="0070C0"/>
              </a:solidFill>
            </a:endParaRPr>
          </a:p>
          <a:p>
            <a:r>
              <a:rPr kumimoji="1" lang="zh-TW" altLang="en-US" sz="1400" b="1" dirty="0">
                <a:solidFill>
                  <a:srgbClr val="0070C0"/>
                </a:solidFill>
              </a:rPr>
              <a:t>個人情報保護制度（保有個人情報利用停止請求）</a:t>
            </a:r>
            <a:endParaRPr kumimoji="1" lang="en-US" altLang="ja-JP" sz="1400" b="1" dirty="0">
              <a:solidFill>
                <a:srgbClr val="0070C0"/>
              </a:solidFill>
            </a:endParaRPr>
          </a:p>
        </p:txBody>
      </p:sp>
      <p:sp>
        <p:nvSpPr>
          <p:cNvPr id="10" name="円/楕円 11"/>
          <p:cNvSpPr/>
          <p:nvPr/>
        </p:nvSpPr>
        <p:spPr>
          <a:xfrm>
            <a:off x="5627077" y="5252803"/>
            <a:ext cx="3961766" cy="48073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84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44720" y="6405428"/>
            <a:ext cx="1336608" cy="2308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900" b="1" dirty="0" smtClean="0"/>
              <a:t>個人情報保護制度</a:t>
            </a:r>
            <a:endParaRPr kumimoji="1" lang="ja-JP" altLang="en-US" sz="900" b="1" dirty="0"/>
          </a:p>
        </p:txBody>
      </p:sp>
      <p:sp>
        <p:nvSpPr>
          <p:cNvPr id="6" name="円/楕円 11"/>
          <p:cNvSpPr/>
          <p:nvPr/>
        </p:nvSpPr>
        <p:spPr>
          <a:xfrm>
            <a:off x="144720" y="6278047"/>
            <a:ext cx="1748803" cy="48559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84"/>
          </a:p>
        </p:txBody>
      </p:sp>
    </p:spTree>
    <p:extLst>
      <p:ext uri="{BB962C8B-B14F-4D97-AF65-F5344CB8AC3E}">
        <p14:creationId xmlns:p14="http://schemas.microsoft.com/office/powerpoint/2010/main" val="89719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2" y="624905"/>
            <a:ext cx="10691814" cy="2858385"/>
          </a:xfrm>
        </p:spPr>
        <p:txBody>
          <a:bodyPr>
            <a:normAutofit/>
          </a:bodyPr>
          <a:lstStyle/>
          <a:p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画面を下にスクロールし、　　　　　　　</a:t>
            </a:r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ボタン　</a:t>
            </a:r>
            <a:r>
              <a:rPr lang="en-US" altLang="ja-JP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/>
            </a:r>
            <a:br>
              <a:rPr lang="en-US" altLang="ja-JP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クリックしてください。</a:t>
            </a:r>
            <a: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/>
            </a:r>
            <a:b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/>
            </a:r>
            <a:b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メールアドレス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を入力し、　　　　　　　</a:t>
            </a:r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ボタン</a:t>
            </a:r>
            <a:r>
              <a:rPr lang="en-US" altLang="ja-JP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/>
            </a:r>
            <a:br>
              <a:rPr lang="en-US" altLang="ja-JP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をクリック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してください。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F1DD-C7BA-46F2-ABE1-AB751FAF1F63}" type="slidenum">
              <a:rPr lang="ja-JP" altLang="en-US" sz="2205"/>
              <a:t>6</a:t>
            </a:fld>
            <a:endParaRPr lang="ja-JP" altLang="en-US" sz="2205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513" y="975762"/>
            <a:ext cx="2918876" cy="50397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1624" y="3179728"/>
            <a:ext cx="5933275" cy="331290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9090" y="2339267"/>
            <a:ext cx="2581854" cy="389879"/>
          </a:xfrm>
          <a:prstGeom prst="rect">
            <a:avLst/>
          </a:prstGeom>
        </p:spPr>
      </p:pic>
      <p:sp>
        <p:nvSpPr>
          <p:cNvPr id="10" name="円/楕円 11"/>
          <p:cNvSpPr/>
          <p:nvPr/>
        </p:nvSpPr>
        <p:spPr>
          <a:xfrm>
            <a:off x="2423850" y="4762802"/>
            <a:ext cx="5328822" cy="167355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84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-1" y="0"/>
            <a:ext cx="10691813" cy="635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527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富山県電子申請サービスへのログイン</a:t>
            </a:r>
            <a:endParaRPr lang="ja-JP" altLang="en-US" sz="3527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423850" y="6686808"/>
            <a:ext cx="5331657" cy="369332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電子</a:t>
            </a:r>
            <a:r>
              <a:rPr lang="ja-JP" altLang="en-US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申請サービス</a:t>
            </a:r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</a:t>
            </a:r>
            <a:r>
              <a:rPr lang="ja-JP" altLang="en-US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利用者登録は不要です</a:t>
            </a:r>
            <a:endParaRPr lang="ja-JP" altLang="en-US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935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715" y="3319384"/>
            <a:ext cx="8631193" cy="366689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2" y="539935"/>
            <a:ext cx="10691814" cy="2439543"/>
          </a:xfrm>
        </p:spPr>
        <p:txBody>
          <a:bodyPr>
            <a:normAutofit/>
          </a:bodyPr>
          <a:lstStyle/>
          <a:p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仮受付完了と表示され、入力いただいた</a:t>
            </a:r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メールアド　　</a:t>
            </a:r>
            <a:r>
              <a:rPr lang="en-US" altLang="ja-JP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/>
            </a:r>
            <a:br>
              <a:rPr lang="en-US" altLang="ja-JP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レス宛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に電子申請方法</a:t>
            </a:r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を記載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したメールが届きます。</a:t>
            </a:r>
            <a: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/>
            </a:r>
            <a:b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メールを開き、</a:t>
            </a:r>
            <a: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【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入力開始ページ</a:t>
            </a:r>
            <a: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】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</a:t>
            </a:r>
            <a: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URL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</a:t>
            </a:r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クリック</a:t>
            </a:r>
            <a:r>
              <a:rPr lang="en-US" altLang="ja-JP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/>
            </a:r>
            <a:br>
              <a:rPr lang="en-US" altLang="ja-JP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して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ください。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F1DD-C7BA-46F2-ABE1-AB751FAF1F63}" type="slidenum">
              <a:rPr lang="ja-JP" altLang="en-US" sz="2205"/>
              <a:t>7</a:t>
            </a:fld>
            <a:endParaRPr lang="ja-JP" altLang="en-US" sz="2205" dirty="0"/>
          </a:p>
        </p:txBody>
      </p:sp>
      <p:sp>
        <p:nvSpPr>
          <p:cNvPr id="10" name="円/楕円 11"/>
          <p:cNvSpPr/>
          <p:nvPr/>
        </p:nvSpPr>
        <p:spPr>
          <a:xfrm>
            <a:off x="377382" y="5114315"/>
            <a:ext cx="9301190" cy="140743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84"/>
          </a:p>
        </p:txBody>
      </p:sp>
      <p:cxnSp>
        <p:nvCxnSpPr>
          <p:cNvPr id="11" name="直線矢印コネクタ 10"/>
          <p:cNvCxnSpPr/>
          <p:nvPr/>
        </p:nvCxnSpPr>
        <p:spPr>
          <a:xfrm flipH="1">
            <a:off x="4426044" y="2222695"/>
            <a:ext cx="3353390" cy="3319755"/>
          </a:xfrm>
          <a:prstGeom prst="straightConnector1">
            <a:avLst/>
          </a:prstGeom>
          <a:ln w="63500">
            <a:solidFill>
              <a:srgbClr val="FF00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-1" y="0"/>
            <a:ext cx="10691813" cy="635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527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富山県電子申請サービスへのログイン</a:t>
            </a:r>
            <a:endParaRPr lang="ja-JP" altLang="en-US" sz="3527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690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204" y="873725"/>
            <a:ext cx="10691813" cy="1447446"/>
          </a:xfrm>
        </p:spPr>
        <p:txBody>
          <a:bodyPr>
            <a:noAutofit/>
          </a:bodyPr>
          <a:lstStyle/>
          <a:p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メールアドレスと仮受付番号を入力し、　　　　</a:t>
            </a:r>
            <a:r>
              <a:rPr lang="en-US" altLang="ja-JP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/>
            </a:r>
            <a:br>
              <a:rPr lang="en-US" altLang="ja-JP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ボタン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をクリックしてください。</a:t>
            </a:r>
            <a: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/>
            </a:r>
            <a:b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/>
            </a:r>
            <a:b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endParaRPr lang="ja-JP" altLang="en-US" sz="3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6F1DD-C7BA-46F2-ABE1-AB751FAF1F63}" type="slidenum">
              <a:rPr lang="ja-JP" altLang="en-US" sz="2205"/>
              <a:t>8</a:t>
            </a:fld>
            <a:endParaRPr lang="ja-JP" altLang="en-US" sz="2205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799" y="2043914"/>
            <a:ext cx="6478221" cy="536526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8636" y="756754"/>
            <a:ext cx="1532935" cy="346485"/>
          </a:xfrm>
          <a:prstGeom prst="rect">
            <a:avLst/>
          </a:prstGeom>
        </p:spPr>
      </p:pic>
      <p:sp>
        <p:nvSpPr>
          <p:cNvPr id="10" name="円/楕円 11"/>
          <p:cNvSpPr/>
          <p:nvPr/>
        </p:nvSpPr>
        <p:spPr>
          <a:xfrm>
            <a:off x="2165228" y="4556679"/>
            <a:ext cx="5839348" cy="205423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84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-1" y="0"/>
            <a:ext cx="10691813" cy="635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527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富山県電子申請サービスへのログイン</a:t>
            </a:r>
            <a:endParaRPr lang="ja-JP" altLang="en-US" sz="3527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528000" y="3819392"/>
            <a:ext cx="3192840" cy="2462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000" b="1" dirty="0" smtClean="0"/>
              <a:t>個人情報保護制度（保有個人情報開示請求）</a:t>
            </a:r>
            <a:endParaRPr kumimoji="1" lang="ja-JP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92194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551093" y="6375635"/>
            <a:ext cx="2405658" cy="402483"/>
          </a:xfrm>
        </p:spPr>
        <p:txBody>
          <a:bodyPr/>
          <a:lstStyle/>
          <a:p>
            <a:fld id="{8606F1DD-C7BA-46F2-ABE1-AB751FAF1F63}" type="slidenum">
              <a:rPr lang="ja-JP" altLang="en-US" sz="2205"/>
              <a:t>9</a:t>
            </a:fld>
            <a:endParaRPr lang="ja-JP" altLang="en-US" sz="2205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-2" y="7834"/>
            <a:ext cx="10691813" cy="635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527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動作環境確認</a:t>
            </a:r>
            <a:endParaRPr lang="en-US" altLang="ja-JP" sz="3527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-3" y="514154"/>
            <a:ext cx="10691814" cy="1954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電子署名アプリのインストールチェックをしてく</a:t>
            </a:r>
            <a:r>
              <a:rPr lang="ja-JP" altLang="en-US" sz="3200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ださ</a:t>
            </a:r>
            <a:endParaRPr lang="en-US" altLang="ja-JP" sz="3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い。</a:t>
            </a:r>
            <a:endParaRPr lang="en-US" altLang="ja-JP" sz="3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「電子申請に必要なもの」にチェックをつけ、</a:t>
            </a:r>
            <a:r>
              <a:rPr lang="en-US" altLang="ja-JP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/>
            </a:r>
            <a:br>
              <a:rPr lang="en-US" altLang="ja-JP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ボタンをクリックしてください。</a:t>
            </a:r>
            <a:endParaRPr lang="ja-JP" altLang="en-US" sz="3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/>
          <a:srcRect l="416" t="52574" r="83072" b="38309"/>
          <a:stretch/>
        </p:blipFill>
        <p:spPr>
          <a:xfrm>
            <a:off x="938712" y="3401850"/>
            <a:ext cx="3019560" cy="902081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/>
          <a:srcRect l="750" t="37135" r="70818" b="19830"/>
          <a:stretch/>
        </p:blipFill>
        <p:spPr>
          <a:xfrm>
            <a:off x="5388795" y="2403682"/>
            <a:ext cx="5198269" cy="4432537"/>
          </a:xfrm>
          <a:prstGeom prst="rect">
            <a:avLst/>
          </a:prstGeom>
        </p:spPr>
      </p:pic>
      <p:sp>
        <p:nvSpPr>
          <p:cNvPr id="9" name="右矢印 8"/>
          <p:cNvSpPr/>
          <p:nvPr/>
        </p:nvSpPr>
        <p:spPr>
          <a:xfrm>
            <a:off x="4552087" y="3627333"/>
            <a:ext cx="836708" cy="894156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84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3"/>
          <a:srcRect l="13670" t="75572" r="75702" b="20359"/>
          <a:stretch/>
        </p:blipFill>
        <p:spPr>
          <a:xfrm>
            <a:off x="8681035" y="1427005"/>
            <a:ext cx="1943100" cy="419100"/>
          </a:xfrm>
          <a:prstGeom prst="rect">
            <a:avLst/>
          </a:prstGeom>
        </p:spPr>
      </p:pic>
      <p:sp>
        <p:nvSpPr>
          <p:cNvPr id="12" name="円/楕円 11"/>
          <p:cNvSpPr/>
          <p:nvPr/>
        </p:nvSpPr>
        <p:spPr>
          <a:xfrm>
            <a:off x="460209" y="3401850"/>
            <a:ext cx="3673524" cy="99743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84"/>
          </a:p>
        </p:txBody>
      </p:sp>
      <p:sp>
        <p:nvSpPr>
          <p:cNvPr id="13" name="円/楕円 11"/>
          <p:cNvSpPr/>
          <p:nvPr/>
        </p:nvSpPr>
        <p:spPr>
          <a:xfrm>
            <a:off x="5122840" y="5530600"/>
            <a:ext cx="3673524" cy="99743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84"/>
          </a:p>
        </p:txBody>
      </p:sp>
      <p:sp>
        <p:nvSpPr>
          <p:cNvPr id="14" name="スライド番号プレースホルダー 2"/>
          <p:cNvSpPr txBox="1">
            <a:spLocks/>
          </p:cNvSpPr>
          <p:nvPr/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06F1DD-C7BA-46F2-ABE1-AB751FAF1F63}" type="slidenum">
              <a:rPr lang="ja-JP" altLang="en-US" sz="2205" smtClean="0"/>
              <a:pPr/>
              <a:t>9</a:t>
            </a:fld>
            <a:endParaRPr lang="ja-JP" altLang="en-US" sz="2205" dirty="0"/>
          </a:p>
        </p:txBody>
      </p:sp>
    </p:spTree>
    <p:extLst>
      <p:ext uri="{BB962C8B-B14F-4D97-AF65-F5344CB8AC3E}">
        <p14:creationId xmlns:p14="http://schemas.microsoft.com/office/powerpoint/2010/main" val="97166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1144</TotalTime>
  <Words>1147</Words>
  <Application>Microsoft Office PowerPoint</Application>
  <PresentationFormat>ユーザー設定</PresentationFormat>
  <Paragraphs>99</Paragraphs>
  <Slides>16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5" baseType="lpstr">
      <vt:lpstr>ＭＳ Ｐゴシック</vt:lpstr>
      <vt:lpstr>ＭＳ ゴシック</vt:lpstr>
      <vt:lpstr>新細明體</vt:lpstr>
      <vt:lpstr>游ゴシック</vt:lpstr>
      <vt:lpstr>游ゴシック Light</vt:lpstr>
      <vt:lpstr>Arial</vt:lpstr>
      <vt:lpstr>Calibri</vt:lpstr>
      <vt:lpstr>Calibri Light</vt:lpstr>
      <vt:lpstr>Office テーマ</vt:lpstr>
      <vt:lpstr>電子申請による 請求手続きについて （保有個人情報開示請求・保有個人情報訂正請求・ 保有個人情報利用停止請求）</vt:lpstr>
      <vt:lpstr>　　電子申請による本請求手続きは公的個人認証サービ 　スによる電子署名が必要です。下記URLを参照のうえ、 　インストール作業等願います。   富山県電子申請サービスTOP＞初めてご利用する方へ＞電子申請サービス事前準備について 　https://shinsei.pref.toyama.lg.jp/manual/public/sds_prepare_manual.pdf</vt:lpstr>
      <vt:lpstr>　下記書類等を準備してください。 　・請求手続きを行う方のマイナンバーカード 　・（パソコンを使う場合）ＩＣカードリーダライタ 　・（代理人が請求する場合）下表の代理人請求資格確認書類</vt:lpstr>
      <vt:lpstr>　　「富山県電子申請サービス」※のトップページを 　開きます。　 　　「申請先の選択」で「富山県」をクリックしてく 　ださい。  　※インターネットで検索される場合は、「富山県電 　子申請サービス」と入力し、検索してください。</vt:lpstr>
      <vt:lpstr>　　「キーワードで絞り込む」に「個人情報保護制度」と入力 　して検索してください。  　　「手続の選択」で希望する請求手続きをクリックしてくだ 　さい。 　※以下では「個人情報保護制度（保有個人情報開示請求）」を例に説明しますが、保有 　個人情報訂正請求・保有個人情報利用停止請求も同様の操作です。</vt:lpstr>
      <vt:lpstr>　　画面を下にスクロールし、　　　　　　　ボタン　 　をクリックしてください。  　　メールアドレスを入力し、　　　　　　　ボタン 　をクリックしてください。</vt:lpstr>
      <vt:lpstr>　　仮受付完了と表示され、入力いただいたメールアド　　 　レス宛に電子申請方法を記載したメールが届きます。 　　メールを開き、【入力開始ページ】のURLをクリック 　してください。</vt:lpstr>
      <vt:lpstr>　　メールアドレスと仮受付番号を入力し、　　　　 　ボタンをクリックしてください。  </vt:lpstr>
      <vt:lpstr>PowerPoint プレゼンテーション</vt:lpstr>
      <vt:lpstr>　　画面に表示される各項目を入力してください。 </vt:lpstr>
      <vt:lpstr>　　　　　ボタンをクリックの上、画面の指示に従い、 　マイナンバーカードを読み取らせてください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 　ご不明点は、担当までお問い合わせください。   　＜事務担当＞ 　　　富山県経営管理部総務課情報公開係 　　　　（電  話）　076-444-3111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電子申請による 事務所備付書類の写しの 提出方法について</dc:title>
  <dc:creator/>
  <cp:lastModifiedBy>西守　哲朗</cp:lastModifiedBy>
  <cp:revision>97</cp:revision>
  <cp:lastPrinted>2024-03-07T05:42:01Z</cp:lastPrinted>
  <dcterms:created xsi:type="dcterms:W3CDTF">2020-07-20T04:16:36Z</dcterms:created>
  <dcterms:modified xsi:type="dcterms:W3CDTF">2024-03-26T04:10:35Z</dcterms:modified>
</cp:coreProperties>
</file>