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260" r:id="rId4"/>
    <p:sldId id="264" r:id="rId5"/>
    <p:sldId id="265" r:id="rId6"/>
    <p:sldId id="266" r:id="rId7"/>
    <p:sldId id="262" r:id="rId8"/>
    <p:sldId id="267" r:id="rId9"/>
    <p:sldId id="273" r:id="rId10"/>
    <p:sldId id="268" r:id="rId11"/>
    <p:sldId id="270" r:id="rId12"/>
    <p:sldId id="271" r:id="rId13"/>
    <p:sldId id="272" r:id="rId14"/>
    <p:sldId id="274" r:id="rId15"/>
    <p:sldId id="280" r:id="rId16"/>
    <p:sldId id="275" r:id="rId17"/>
    <p:sldId id="276" r:id="rId18"/>
    <p:sldId id="277" r:id="rId19"/>
    <p:sldId id="278" r:id="rId20"/>
    <p:sldId id="279" r:id="rId21"/>
    <p:sldId id="263" r:id="rId22"/>
  </p:sldIdLst>
  <p:sldSz cx="10691813"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1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101271D9-328E-4EC9-8958-5AD8372116E1}" type="datetimeFigureOut">
              <a:rPr kumimoji="1" lang="ja-JP" altLang="en-US" smtClean="0"/>
              <a:t>2020/9/29</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C6942349-286B-4731-AEE4-2D86A29D92B4}" type="slidenum">
              <a:rPr kumimoji="1" lang="ja-JP" altLang="en-US" smtClean="0"/>
              <a:t>‹#›</a:t>
            </a:fld>
            <a:endParaRPr kumimoji="1" lang="ja-JP" altLang="en-US"/>
          </a:p>
        </p:txBody>
      </p:sp>
    </p:spTree>
    <p:extLst>
      <p:ext uri="{BB962C8B-B14F-4D97-AF65-F5344CB8AC3E}">
        <p14:creationId xmlns:p14="http://schemas.microsoft.com/office/powerpoint/2010/main" val="41177354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7C4B6CD-90BB-4203-814D-8F46F22F77FD}" type="datetimeFigureOut">
              <a:rPr kumimoji="1" lang="ja-JP" altLang="en-US" smtClean="0"/>
              <a:t>2020/9/29</a:t>
            </a:fld>
            <a:endParaRPr kumimoji="1" lang="ja-JP" altLang="en-US"/>
          </a:p>
        </p:txBody>
      </p:sp>
      <p:sp>
        <p:nvSpPr>
          <p:cNvPr id="4" name="スライド イメージ プレースホルダー 3"/>
          <p:cNvSpPr>
            <a:spLocks noGrp="1" noRot="1" noChangeAspect="1"/>
          </p:cNvSpPr>
          <p:nvPr>
            <p:ph type="sldImg" idx="2"/>
          </p:nvPr>
        </p:nvSpPr>
        <p:spPr>
          <a:xfrm>
            <a:off x="1031875" y="1243013"/>
            <a:ext cx="47434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7A631FC-598E-4354-896B-9552D4F98C01}" type="slidenum">
              <a:rPr kumimoji="1" lang="ja-JP" altLang="en-US" smtClean="0"/>
              <a:t>‹#›</a:t>
            </a:fld>
            <a:endParaRPr kumimoji="1" lang="ja-JP" altLang="en-US"/>
          </a:p>
        </p:txBody>
      </p:sp>
    </p:spTree>
    <p:extLst>
      <p:ext uri="{BB962C8B-B14F-4D97-AF65-F5344CB8AC3E}">
        <p14:creationId xmlns:p14="http://schemas.microsoft.com/office/powerpoint/2010/main" val="30710500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31875" y="1243013"/>
            <a:ext cx="4743450" cy="3354387"/>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902634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31875" y="1243013"/>
            <a:ext cx="4743450" cy="3354387"/>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239454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63C9340-320E-474C-9DCF-2FA30669927D}" type="datetime1">
              <a:rPr kumimoji="1" lang="ja-JP" altLang="en-US" smtClean="0"/>
              <a:t>2020/9/29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2175373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C88C997-13BB-4524-B7D5-F9A00668A95D}" type="datetime1">
              <a:rPr kumimoji="1" lang="ja-JP" altLang="en-US" smtClean="0"/>
              <a:t>2020/9/29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2579749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D41BD91-255E-4581-B6B7-16ED59ABCC2A}" type="datetime1">
              <a:rPr kumimoji="1" lang="ja-JP" altLang="en-US" smtClean="0"/>
              <a:t>2020/9/29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314329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F530236-05AC-4B1D-810C-482D5CDBCBB5}" type="datetime1">
              <a:rPr kumimoji="1" lang="ja-JP" altLang="en-US" smtClean="0"/>
              <a:t>2020/9/29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4282962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034401A-E2B6-4312-8D84-BDA3D6BA6271}" type="datetime1">
              <a:rPr kumimoji="1" lang="ja-JP" altLang="en-US" smtClean="0"/>
              <a:t>2020/9/29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4135375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32555F1-D81C-4FD8-8285-ACBBE238ED63}" type="datetime1">
              <a:rPr kumimoji="1" lang="ja-JP" altLang="en-US" smtClean="0"/>
              <a:t>2020/9/29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3238353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A5CE03E-E548-4F76-85E5-CE627C2EF62F}" type="datetime1">
              <a:rPr kumimoji="1" lang="ja-JP" altLang="en-US" smtClean="0"/>
              <a:t>2020/9/29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2271942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ABF4601-F9D1-4C6E-A2DC-4FA22C4E2B98}" type="datetime1">
              <a:rPr kumimoji="1" lang="ja-JP" altLang="en-US" smtClean="0"/>
              <a:t>2020/9/29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1925357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F0095-A94C-4E20-ABEC-A83ED870CB40}" type="datetime1">
              <a:rPr kumimoji="1" lang="ja-JP" altLang="en-US" smtClean="0"/>
              <a:t>2020/9/29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2322435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9304A8D-1C17-4977-9BE6-0F49CF8DC951}" type="datetime1">
              <a:rPr kumimoji="1" lang="ja-JP" altLang="en-US" smtClean="0"/>
              <a:t>2020/9/29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496830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smtClean="0"/>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029CE5D-C230-481C-A322-33DF5B7354A8}" type="datetime1">
              <a:rPr kumimoji="1" lang="ja-JP" altLang="en-US" smtClean="0"/>
              <a:t>2020/9/29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2161537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DA67933C-6EBF-4982-B13C-A56BCFFE8B2D}" type="datetime1">
              <a:rPr kumimoji="1" lang="ja-JP" altLang="en-US" smtClean="0"/>
              <a:t>2020/9/29</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3076000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6.xml"/><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053036"/>
            <a:ext cx="10691813" cy="4505936"/>
          </a:xfrm>
        </p:spPr>
        <p:txBody>
          <a:bodyPr anchor="ctr">
            <a:normAutofit/>
          </a:bodyPr>
          <a:lstStyle/>
          <a:p>
            <a:pPr>
              <a:lnSpc>
                <a:spcPts val="11023"/>
              </a:lnSpc>
            </a:pPr>
            <a:r>
              <a:rPr lang="ja-JP" altLang="en-US" sz="7200" dirty="0">
                <a:latin typeface="ＭＳ ゴシック" panose="020B0609070205080204" pitchFamily="49" charset="-128"/>
                <a:ea typeface="ＭＳ ゴシック" panose="020B0609070205080204" pitchFamily="49" charset="-128"/>
              </a:rPr>
              <a:t>電子申請による</a:t>
            </a:r>
            <a:r>
              <a:rPr lang="en-US" altLang="ja-JP" sz="7200" dirty="0">
                <a:latin typeface="ＭＳ ゴシック" panose="020B0609070205080204" pitchFamily="49" charset="-128"/>
                <a:ea typeface="ＭＳ ゴシック" panose="020B0609070205080204" pitchFamily="49" charset="-128"/>
              </a:rPr>
              <a:t/>
            </a:r>
            <a:br>
              <a:rPr lang="en-US" altLang="ja-JP" sz="7200" dirty="0">
                <a:latin typeface="ＭＳ ゴシック" panose="020B0609070205080204" pitchFamily="49" charset="-128"/>
                <a:ea typeface="ＭＳ ゴシック" panose="020B0609070205080204" pitchFamily="49" charset="-128"/>
              </a:rPr>
            </a:br>
            <a:r>
              <a:rPr lang="ja-JP" altLang="en-US" sz="7200" dirty="0">
                <a:latin typeface="ＭＳ ゴシック" panose="020B0609070205080204" pitchFamily="49" charset="-128"/>
                <a:ea typeface="ＭＳ ゴシック" panose="020B0609070205080204" pitchFamily="49" charset="-128"/>
              </a:rPr>
              <a:t>公文書開示請求について</a:t>
            </a:r>
          </a:p>
        </p:txBody>
      </p:sp>
      <p:sp>
        <p:nvSpPr>
          <p:cNvPr id="5" name="スライド番号プレースホルダー 4"/>
          <p:cNvSpPr>
            <a:spLocks noGrp="1"/>
          </p:cNvSpPr>
          <p:nvPr>
            <p:ph type="sldNum" sz="quarter" idx="12"/>
          </p:nvPr>
        </p:nvSpPr>
        <p:spPr/>
        <p:txBody>
          <a:bodyPr/>
          <a:lstStyle/>
          <a:p>
            <a:fld id="{8606F1DD-C7BA-46F2-ABE1-AB751FAF1F63}" type="slidenum">
              <a:rPr lang="ja-JP" altLang="en-US" sz="2205"/>
              <a:t>1</a:t>
            </a:fld>
            <a:endParaRPr lang="ja-JP" altLang="en-US" sz="2205" dirty="0"/>
          </a:p>
        </p:txBody>
      </p:sp>
    </p:spTree>
    <p:extLst>
      <p:ext uri="{BB962C8B-B14F-4D97-AF65-F5344CB8AC3E}">
        <p14:creationId xmlns:p14="http://schemas.microsoft.com/office/powerpoint/2010/main" val="2833870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10</a:t>
            </a:fld>
            <a:endParaRPr kumimoji="1" lang="ja-JP" altLang="en-US"/>
          </a:p>
        </p:txBody>
      </p:sp>
      <p:pic>
        <p:nvPicPr>
          <p:cNvPr id="4" name="図 3"/>
          <p:cNvPicPr>
            <a:picLocks noChangeAspect="1"/>
          </p:cNvPicPr>
          <p:nvPr/>
        </p:nvPicPr>
        <p:blipFill>
          <a:blip r:embed="rId2"/>
          <a:stretch>
            <a:fillRect/>
          </a:stretch>
        </p:blipFill>
        <p:spPr>
          <a:xfrm>
            <a:off x="1206710" y="2755824"/>
            <a:ext cx="7920000" cy="3338626"/>
          </a:xfrm>
          <a:prstGeom prst="rect">
            <a:avLst/>
          </a:prstGeom>
        </p:spPr>
      </p:pic>
      <p:sp>
        <p:nvSpPr>
          <p:cNvPr id="5" name="テキスト ボックス 4"/>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smtClean="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smtClean="0">
                <a:solidFill>
                  <a:schemeClr val="bg1"/>
                </a:solidFill>
                <a:latin typeface="ＭＳ ゴシック" panose="020B0609070205080204" pitchFamily="49" charset="-128"/>
                <a:ea typeface="ＭＳ ゴシック" panose="020B0609070205080204" pitchFamily="49" charset="-128"/>
              </a:rPr>
              <a:t>4/12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
        <p:nvSpPr>
          <p:cNvPr id="6" name="タイトル 1"/>
          <p:cNvSpPr txBox="1">
            <a:spLocks/>
          </p:cNvSpPr>
          <p:nvPr/>
        </p:nvSpPr>
        <p:spPr>
          <a:xfrm>
            <a:off x="0" y="1311610"/>
            <a:ext cx="10691813" cy="1391173"/>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3200" dirty="0" smtClean="0">
                <a:latin typeface="ＭＳ ゴシック" panose="020B0609070205080204" pitchFamily="49" charset="-128"/>
                <a:ea typeface="ＭＳ ゴシック" panose="020B0609070205080204" pitchFamily="49" charset="-128"/>
              </a:rPr>
              <a:t>４　ご請求者情報（電話番号、連絡先）</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smtClean="0">
                <a:latin typeface="ＭＳ ゴシック" panose="020B0609070205080204" pitchFamily="49" charset="-128"/>
                <a:ea typeface="ＭＳ ゴシック" panose="020B0609070205080204" pitchFamily="49" charset="-128"/>
              </a:rPr>
              <a:t>　　ご</a:t>
            </a:r>
            <a:r>
              <a:rPr lang="ja-JP" altLang="en-US" sz="3200" dirty="0">
                <a:latin typeface="ＭＳ ゴシック" panose="020B0609070205080204" pitchFamily="49" charset="-128"/>
                <a:ea typeface="ＭＳ ゴシック" panose="020B0609070205080204" pitchFamily="49" charset="-128"/>
              </a:rPr>
              <a:t>請求者</a:t>
            </a:r>
            <a:r>
              <a:rPr lang="ja-JP" altLang="en-US" sz="3200" dirty="0" smtClean="0">
                <a:latin typeface="ＭＳ ゴシック" panose="020B0609070205080204" pitchFamily="49" charset="-128"/>
                <a:ea typeface="ＭＳ ゴシック" panose="020B0609070205080204" pitchFamily="49" charset="-128"/>
              </a:rPr>
              <a:t>の電話番号を入力してください。</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　また、ご請求者とご担当者が異なる場合は、ご担当　</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者の連絡先を入力してください。</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endParaRPr lang="ja-JP" altLang="en-US" sz="3200" dirty="0">
              <a:latin typeface="ＭＳ ゴシック" panose="020B0609070205080204" pitchFamily="49" charset="-128"/>
              <a:ea typeface="ＭＳ ゴシック" panose="020B0609070205080204" pitchFamily="49" charset="-128"/>
            </a:endParaRPr>
          </a:p>
        </p:txBody>
      </p:sp>
      <p:pic>
        <p:nvPicPr>
          <p:cNvPr id="7" name="図 6"/>
          <p:cNvPicPr>
            <a:picLocks noChangeAspect="1"/>
          </p:cNvPicPr>
          <p:nvPr/>
        </p:nvPicPr>
        <p:blipFill>
          <a:blip r:embed="rId3"/>
          <a:stretch>
            <a:fillRect/>
          </a:stretch>
        </p:blipFill>
        <p:spPr>
          <a:xfrm>
            <a:off x="1198926" y="6053939"/>
            <a:ext cx="7920000" cy="1220033"/>
          </a:xfrm>
          <a:prstGeom prst="rect">
            <a:avLst/>
          </a:prstGeom>
        </p:spPr>
      </p:pic>
    </p:spTree>
    <p:extLst>
      <p:ext uri="{BB962C8B-B14F-4D97-AF65-F5344CB8AC3E}">
        <p14:creationId xmlns:p14="http://schemas.microsoft.com/office/powerpoint/2010/main" val="3974698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11</a:t>
            </a:fld>
            <a:endParaRPr kumimoji="1" lang="ja-JP" altLang="en-US"/>
          </a:p>
        </p:txBody>
      </p:sp>
      <p:pic>
        <p:nvPicPr>
          <p:cNvPr id="4" name="図 3"/>
          <p:cNvPicPr>
            <a:picLocks noChangeAspect="1"/>
          </p:cNvPicPr>
          <p:nvPr/>
        </p:nvPicPr>
        <p:blipFill>
          <a:blip r:embed="rId2"/>
          <a:stretch>
            <a:fillRect/>
          </a:stretch>
        </p:blipFill>
        <p:spPr>
          <a:xfrm>
            <a:off x="267610" y="2986768"/>
            <a:ext cx="10156590" cy="3635990"/>
          </a:xfrm>
          <a:prstGeom prst="rect">
            <a:avLst/>
          </a:prstGeom>
        </p:spPr>
      </p:pic>
      <p:sp>
        <p:nvSpPr>
          <p:cNvPr id="5" name="テキスト ボックス 4"/>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smtClean="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smtClean="0">
                <a:solidFill>
                  <a:schemeClr val="bg1"/>
                </a:solidFill>
                <a:latin typeface="ＭＳ ゴシック" panose="020B0609070205080204" pitchFamily="49" charset="-128"/>
                <a:ea typeface="ＭＳ ゴシック" panose="020B0609070205080204" pitchFamily="49" charset="-128"/>
              </a:rPr>
              <a:t>5/12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
        <p:nvSpPr>
          <p:cNvPr id="6" name="タイトル 1"/>
          <p:cNvSpPr txBox="1">
            <a:spLocks/>
          </p:cNvSpPr>
          <p:nvPr/>
        </p:nvSpPr>
        <p:spPr>
          <a:xfrm>
            <a:off x="-2" y="1115352"/>
            <a:ext cx="10691813" cy="1754457"/>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rPr>
              <a:t>５</a:t>
            </a:r>
            <a:r>
              <a:rPr lang="ja-JP" altLang="en-US" sz="3200" dirty="0" smtClean="0">
                <a:latin typeface="ＭＳ ゴシック" panose="020B0609070205080204" pitchFamily="49" charset="-128"/>
                <a:ea typeface="ＭＳ ゴシック" panose="020B0609070205080204" pitchFamily="49" charset="-128"/>
              </a:rPr>
              <a:t>　請求内容</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smtClean="0">
                <a:latin typeface="ＭＳ ゴシック" panose="020B0609070205080204" pitchFamily="49" charset="-128"/>
                <a:ea typeface="ＭＳ ゴシック" panose="020B0609070205080204" pitchFamily="49" charset="-128"/>
              </a:rPr>
              <a:t>　　ご請求される公文書の件名又は知りたいと思う事項　</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を具体的に入力してください。</a:t>
            </a:r>
            <a:r>
              <a:rPr lang="en-US" altLang="ja-JP" sz="3200" u="sng" dirty="0" smtClean="0">
                <a:solidFill>
                  <a:srgbClr val="FF0000"/>
                </a:solidFill>
                <a:latin typeface="ＭＳ ゴシック" panose="020B0609070205080204" pitchFamily="49" charset="-128"/>
                <a:ea typeface="ＭＳ ゴシック" panose="020B0609070205080204" pitchFamily="49" charset="-128"/>
              </a:rPr>
              <a:t>200</a:t>
            </a:r>
            <a:r>
              <a:rPr lang="ja-JP" altLang="en-US" sz="3200" u="sng" dirty="0" smtClean="0">
                <a:solidFill>
                  <a:srgbClr val="FF0000"/>
                </a:solidFill>
                <a:latin typeface="ＭＳ ゴシック" panose="020B0609070205080204" pitchFamily="49" charset="-128"/>
                <a:ea typeface="ＭＳ ゴシック" panose="020B0609070205080204" pitchFamily="49" charset="-128"/>
              </a:rPr>
              <a:t>文字を上回る場合、　</a:t>
            </a:r>
            <a:endParaRPr lang="en-US" altLang="ja-JP" sz="3200" u="sng" dirty="0" smtClean="0">
              <a:solidFill>
                <a:srgbClr val="FF0000"/>
              </a:solidFill>
              <a:latin typeface="ＭＳ ゴシック" panose="020B0609070205080204" pitchFamily="49" charset="-128"/>
              <a:ea typeface="ＭＳ ゴシック" panose="020B0609070205080204" pitchFamily="49" charset="-128"/>
            </a:endParaRPr>
          </a:p>
          <a:p>
            <a:r>
              <a:rPr lang="ja-JP" altLang="en-US" sz="3200" dirty="0">
                <a:solidFill>
                  <a:srgbClr val="FF0000"/>
                </a:solidFill>
                <a:latin typeface="ＭＳ ゴシック" panose="020B0609070205080204" pitchFamily="49" charset="-128"/>
                <a:ea typeface="ＭＳ ゴシック" panose="020B0609070205080204" pitchFamily="49" charset="-128"/>
              </a:rPr>
              <a:t>　</a:t>
            </a:r>
            <a:r>
              <a:rPr lang="ja-JP" altLang="en-US" sz="3200" u="sng" dirty="0" smtClean="0">
                <a:solidFill>
                  <a:srgbClr val="FF0000"/>
                </a:solidFill>
                <a:latin typeface="ＭＳ ゴシック" panose="020B0609070205080204" pitchFamily="49" charset="-128"/>
                <a:ea typeface="ＭＳ ゴシック" panose="020B0609070205080204" pitchFamily="49" charset="-128"/>
              </a:rPr>
              <a:t>「別紙のとおり」と入力し、「別紙</a:t>
            </a:r>
            <a:r>
              <a:rPr lang="en-US" altLang="ja-JP" sz="3200" u="sng" dirty="0" smtClean="0">
                <a:solidFill>
                  <a:srgbClr val="FF0000"/>
                </a:solidFill>
                <a:latin typeface="ＭＳ ゴシック" panose="020B0609070205080204" pitchFamily="49" charset="-128"/>
                <a:ea typeface="ＭＳ ゴシック" panose="020B0609070205080204" pitchFamily="49" charset="-128"/>
              </a:rPr>
              <a:t>_</a:t>
            </a:r>
            <a:r>
              <a:rPr lang="ja-JP" altLang="en-US" sz="3200" u="sng" dirty="0" smtClean="0">
                <a:solidFill>
                  <a:srgbClr val="FF0000"/>
                </a:solidFill>
                <a:latin typeface="ＭＳ ゴシック" panose="020B0609070205080204" pitchFamily="49" charset="-128"/>
                <a:ea typeface="ＭＳ ゴシック" panose="020B0609070205080204" pitchFamily="49" charset="-128"/>
              </a:rPr>
              <a:t>請求する公文書の　</a:t>
            </a:r>
            <a:endParaRPr lang="en-US" altLang="ja-JP" sz="3200" u="sng" dirty="0" smtClean="0">
              <a:solidFill>
                <a:srgbClr val="FF0000"/>
              </a:solidFill>
              <a:latin typeface="ＭＳ ゴシック" panose="020B0609070205080204" pitchFamily="49" charset="-128"/>
              <a:ea typeface="ＭＳ ゴシック" panose="020B0609070205080204" pitchFamily="49" charset="-128"/>
            </a:endParaRPr>
          </a:p>
          <a:p>
            <a:r>
              <a:rPr lang="ja-JP" altLang="en-US" sz="3200" dirty="0">
                <a:solidFill>
                  <a:srgbClr val="FF0000"/>
                </a:solidFill>
                <a:latin typeface="ＭＳ ゴシック" panose="020B0609070205080204" pitchFamily="49" charset="-128"/>
                <a:ea typeface="ＭＳ ゴシック" panose="020B0609070205080204" pitchFamily="49" charset="-128"/>
              </a:rPr>
              <a:t>　</a:t>
            </a:r>
            <a:r>
              <a:rPr lang="ja-JP" altLang="en-US" sz="3200" u="sng" dirty="0" smtClean="0">
                <a:solidFill>
                  <a:srgbClr val="FF0000"/>
                </a:solidFill>
                <a:latin typeface="ＭＳ ゴシック" panose="020B0609070205080204" pitchFamily="49" charset="-128"/>
                <a:ea typeface="ＭＳ ゴシック" panose="020B0609070205080204" pitchFamily="49" charset="-128"/>
              </a:rPr>
              <a:t>内容」欄に入力してください。</a:t>
            </a:r>
            <a:r>
              <a:rPr lang="en-US" altLang="ja-JP" sz="3200" u="sng" dirty="0" smtClean="0">
                <a:solidFill>
                  <a:srgbClr val="FF0000"/>
                </a:solidFill>
                <a:latin typeface="ＭＳ ゴシック" panose="020B0609070205080204" pitchFamily="49" charset="-128"/>
                <a:ea typeface="ＭＳ ゴシック" panose="020B0609070205080204" pitchFamily="49" charset="-128"/>
              </a:rPr>
              <a:t/>
            </a:r>
            <a:br>
              <a:rPr lang="en-US" altLang="ja-JP" sz="3200" u="sng" dirty="0" smtClean="0">
                <a:solidFill>
                  <a:srgbClr val="FF0000"/>
                </a:solidFill>
                <a:latin typeface="ＭＳ ゴシック" panose="020B0609070205080204" pitchFamily="49" charset="-128"/>
                <a:ea typeface="ＭＳ ゴシック" panose="020B0609070205080204" pitchFamily="49" charset="-128"/>
              </a:rPr>
            </a:br>
            <a:endParaRPr lang="ja-JP" altLang="en-US" sz="3200" u="sng"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638662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12</a:t>
            </a:fld>
            <a:endParaRPr kumimoji="1" lang="ja-JP" altLang="en-US"/>
          </a:p>
        </p:txBody>
      </p:sp>
      <p:pic>
        <p:nvPicPr>
          <p:cNvPr id="4" name="図 3"/>
          <p:cNvPicPr>
            <a:picLocks noChangeAspect="1"/>
          </p:cNvPicPr>
          <p:nvPr/>
        </p:nvPicPr>
        <p:blipFill>
          <a:blip r:embed="rId2"/>
          <a:stretch>
            <a:fillRect/>
          </a:stretch>
        </p:blipFill>
        <p:spPr>
          <a:xfrm>
            <a:off x="1525674" y="1372331"/>
            <a:ext cx="6908704" cy="1574933"/>
          </a:xfrm>
          <a:prstGeom prst="rect">
            <a:avLst/>
          </a:prstGeom>
        </p:spPr>
      </p:pic>
      <p:pic>
        <p:nvPicPr>
          <p:cNvPr id="5" name="図 4"/>
          <p:cNvPicPr>
            <a:picLocks noChangeAspect="1"/>
          </p:cNvPicPr>
          <p:nvPr/>
        </p:nvPicPr>
        <p:blipFill>
          <a:blip r:embed="rId3"/>
          <a:stretch>
            <a:fillRect/>
          </a:stretch>
        </p:blipFill>
        <p:spPr>
          <a:xfrm>
            <a:off x="1153435" y="3908161"/>
            <a:ext cx="8384939" cy="2581622"/>
          </a:xfrm>
          <a:prstGeom prst="rect">
            <a:avLst/>
          </a:prstGeom>
        </p:spPr>
      </p:pic>
      <p:sp>
        <p:nvSpPr>
          <p:cNvPr id="6" name="テキスト ボックス 5"/>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smtClean="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smtClean="0">
                <a:solidFill>
                  <a:schemeClr val="bg1"/>
                </a:solidFill>
                <a:latin typeface="ＭＳ ゴシック" panose="020B0609070205080204" pitchFamily="49" charset="-128"/>
                <a:ea typeface="ＭＳ ゴシック" panose="020B0609070205080204" pitchFamily="49" charset="-128"/>
              </a:rPr>
              <a:t>6/12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
        <p:nvSpPr>
          <p:cNvPr id="8" name="タイトル 1"/>
          <p:cNvSpPr txBox="1">
            <a:spLocks/>
          </p:cNvSpPr>
          <p:nvPr/>
        </p:nvSpPr>
        <p:spPr>
          <a:xfrm>
            <a:off x="0" y="630281"/>
            <a:ext cx="10691813" cy="1391173"/>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en-US" altLang="ja-JP" sz="2400" dirty="0" smtClean="0">
                <a:latin typeface="ＭＳ ゴシック" panose="020B0609070205080204" pitchFamily="49" charset="-128"/>
                <a:ea typeface="ＭＳ ゴシック" panose="020B0609070205080204" pitchFamily="49" charset="-128"/>
              </a:rPr>
              <a:t>【14】</a:t>
            </a:r>
            <a:r>
              <a:rPr lang="ja-JP" altLang="en-US" sz="2400" dirty="0" smtClean="0">
                <a:latin typeface="ＭＳ ゴシック" panose="020B0609070205080204" pitchFamily="49" charset="-128"/>
                <a:ea typeface="ＭＳ ゴシック" panose="020B0609070205080204" pitchFamily="49" charset="-128"/>
              </a:rPr>
              <a:t>請求する公文書の内容</a:t>
            </a:r>
            <a:r>
              <a:rPr lang="en-US" altLang="ja-JP" sz="2400" u="sng" dirty="0" smtClean="0">
                <a:solidFill>
                  <a:srgbClr val="FF0000"/>
                </a:solidFill>
                <a:latin typeface="ＭＳ ゴシック" panose="020B0609070205080204" pitchFamily="49" charset="-128"/>
                <a:ea typeface="ＭＳ ゴシック" panose="020B0609070205080204" pitchFamily="49" charset="-128"/>
              </a:rPr>
              <a:t/>
            </a:r>
            <a:br>
              <a:rPr lang="en-US" altLang="ja-JP" sz="2400" u="sng" dirty="0" smtClean="0">
                <a:solidFill>
                  <a:srgbClr val="FF0000"/>
                </a:solidFill>
                <a:latin typeface="ＭＳ ゴシック" panose="020B0609070205080204" pitchFamily="49" charset="-128"/>
                <a:ea typeface="ＭＳ ゴシック" panose="020B0609070205080204" pitchFamily="49" charset="-128"/>
              </a:rPr>
            </a:br>
            <a:endParaRPr lang="ja-JP" altLang="en-US" sz="2400" u="sng" dirty="0">
              <a:solidFill>
                <a:srgbClr val="FF0000"/>
              </a:solidFill>
              <a:latin typeface="ＭＳ ゴシック" panose="020B0609070205080204" pitchFamily="49" charset="-128"/>
              <a:ea typeface="ＭＳ ゴシック" panose="020B0609070205080204" pitchFamily="49" charset="-128"/>
            </a:endParaRPr>
          </a:p>
        </p:txBody>
      </p:sp>
      <p:sp>
        <p:nvSpPr>
          <p:cNvPr id="9" name="右矢印 8"/>
          <p:cNvSpPr/>
          <p:nvPr/>
        </p:nvSpPr>
        <p:spPr>
          <a:xfrm rot="5400000">
            <a:off x="4142910" y="2924306"/>
            <a:ext cx="836708" cy="894156"/>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4"/>
          </a:p>
        </p:txBody>
      </p:sp>
      <p:sp>
        <p:nvSpPr>
          <p:cNvPr id="10" name="タイトル 1"/>
          <p:cNvSpPr txBox="1">
            <a:spLocks/>
          </p:cNvSpPr>
          <p:nvPr/>
        </p:nvSpPr>
        <p:spPr>
          <a:xfrm>
            <a:off x="872260" y="6716241"/>
            <a:ext cx="10691813" cy="843434"/>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2000" dirty="0" smtClean="0">
                <a:latin typeface="ＭＳ ゴシック" panose="020B0609070205080204" pitchFamily="49" charset="-128"/>
                <a:ea typeface="ＭＳ ゴシック" panose="020B0609070205080204" pitchFamily="49" charset="-128"/>
              </a:rPr>
              <a:t>「別紙のとおり」と入力すると、「</a:t>
            </a:r>
            <a:r>
              <a:rPr lang="en-US" altLang="ja-JP" sz="2000" dirty="0" smtClean="0">
                <a:latin typeface="ＭＳ ゴシック" panose="020B0609070205080204" pitchFamily="49" charset="-128"/>
                <a:ea typeface="ＭＳ ゴシック" panose="020B0609070205080204" pitchFamily="49" charset="-128"/>
              </a:rPr>
              <a:t>【15】</a:t>
            </a:r>
            <a:r>
              <a:rPr lang="ja-JP" altLang="en-US" sz="2000" dirty="0" smtClean="0">
                <a:latin typeface="ＭＳ ゴシック" panose="020B0609070205080204" pitchFamily="49" charset="-128"/>
                <a:ea typeface="ＭＳ ゴシック" panose="020B0609070205080204" pitchFamily="49" charset="-128"/>
              </a:rPr>
              <a:t>別紙</a:t>
            </a:r>
            <a:r>
              <a:rPr lang="en-US" altLang="ja-JP" sz="2000" dirty="0" smtClean="0">
                <a:latin typeface="ＭＳ ゴシック" panose="020B0609070205080204" pitchFamily="49" charset="-128"/>
                <a:ea typeface="ＭＳ ゴシック" panose="020B0609070205080204" pitchFamily="49" charset="-128"/>
              </a:rPr>
              <a:t>_</a:t>
            </a:r>
            <a:r>
              <a:rPr lang="ja-JP" altLang="en-US" sz="2000" dirty="0" smtClean="0">
                <a:latin typeface="ＭＳ ゴシック" panose="020B0609070205080204" pitchFamily="49" charset="-128"/>
                <a:ea typeface="ＭＳ ゴシック" panose="020B0609070205080204" pitchFamily="49" charset="-128"/>
              </a:rPr>
              <a:t>請求する公文書の</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smtClean="0">
                <a:latin typeface="ＭＳ ゴシック" panose="020B0609070205080204" pitchFamily="49" charset="-128"/>
                <a:ea typeface="ＭＳ ゴシック" panose="020B0609070205080204" pitchFamily="49" charset="-128"/>
              </a:rPr>
              <a:t>内容」欄が表示されます。（同欄には</a:t>
            </a:r>
            <a:r>
              <a:rPr lang="en-US" altLang="ja-JP" sz="2000" dirty="0" smtClean="0">
                <a:latin typeface="ＭＳ ゴシック" panose="020B0609070205080204" pitchFamily="49" charset="-128"/>
                <a:ea typeface="ＭＳ ゴシック" panose="020B0609070205080204" pitchFamily="49" charset="-128"/>
              </a:rPr>
              <a:t>1,000</a:t>
            </a:r>
            <a:r>
              <a:rPr lang="ja-JP" altLang="en-US" sz="2000" dirty="0" smtClean="0">
                <a:latin typeface="ＭＳ ゴシック" panose="020B0609070205080204" pitchFamily="49" charset="-128"/>
                <a:ea typeface="ＭＳ ゴシック" panose="020B0609070205080204" pitchFamily="49" charset="-128"/>
              </a:rPr>
              <a:t>文字まで入力可能です。）</a:t>
            </a:r>
            <a:r>
              <a:rPr lang="en-US" altLang="ja-JP" sz="2000" u="sng" dirty="0" smtClean="0">
                <a:solidFill>
                  <a:srgbClr val="FF0000"/>
                </a:solidFill>
                <a:latin typeface="ＭＳ ゴシック" panose="020B0609070205080204" pitchFamily="49" charset="-128"/>
                <a:ea typeface="ＭＳ ゴシック" panose="020B0609070205080204" pitchFamily="49" charset="-128"/>
              </a:rPr>
              <a:t/>
            </a:r>
            <a:br>
              <a:rPr lang="en-US" altLang="ja-JP" sz="2000" u="sng" dirty="0" smtClean="0">
                <a:solidFill>
                  <a:srgbClr val="FF0000"/>
                </a:solidFill>
                <a:latin typeface="ＭＳ ゴシック" panose="020B0609070205080204" pitchFamily="49" charset="-128"/>
                <a:ea typeface="ＭＳ ゴシック" panose="020B0609070205080204" pitchFamily="49" charset="-128"/>
              </a:rPr>
            </a:br>
            <a:endParaRPr lang="ja-JP" altLang="en-US" sz="2000" u="sng"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7974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13</a:t>
            </a:fld>
            <a:endParaRPr kumimoji="1" lang="ja-JP" altLang="en-US"/>
          </a:p>
        </p:txBody>
      </p:sp>
      <p:sp>
        <p:nvSpPr>
          <p:cNvPr id="5" name="テキスト ボックス 4"/>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smtClean="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smtClean="0">
                <a:solidFill>
                  <a:schemeClr val="bg1"/>
                </a:solidFill>
                <a:latin typeface="ＭＳ ゴシック" panose="020B0609070205080204" pitchFamily="49" charset="-128"/>
                <a:ea typeface="ＭＳ ゴシック" panose="020B0609070205080204" pitchFamily="49" charset="-128"/>
              </a:rPr>
              <a:t>7/12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pic>
        <p:nvPicPr>
          <p:cNvPr id="6" name="図 5"/>
          <p:cNvPicPr>
            <a:picLocks noChangeAspect="1"/>
          </p:cNvPicPr>
          <p:nvPr/>
        </p:nvPicPr>
        <p:blipFill>
          <a:blip r:embed="rId2"/>
          <a:stretch>
            <a:fillRect/>
          </a:stretch>
        </p:blipFill>
        <p:spPr>
          <a:xfrm>
            <a:off x="303371" y="3186504"/>
            <a:ext cx="10036383" cy="837790"/>
          </a:xfrm>
          <a:prstGeom prst="rect">
            <a:avLst/>
          </a:prstGeom>
        </p:spPr>
      </p:pic>
      <p:sp>
        <p:nvSpPr>
          <p:cNvPr id="7" name="タイトル 1"/>
          <p:cNvSpPr txBox="1">
            <a:spLocks/>
          </p:cNvSpPr>
          <p:nvPr/>
        </p:nvSpPr>
        <p:spPr>
          <a:xfrm>
            <a:off x="-2" y="1115352"/>
            <a:ext cx="10691813" cy="1754457"/>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rPr>
              <a:t>６</a:t>
            </a:r>
            <a:r>
              <a:rPr lang="ja-JP" altLang="en-US" sz="3200" dirty="0" smtClean="0">
                <a:latin typeface="ＭＳ ゴシック" panose="020B0609070205080204" pitchFamily="49" charset="-128"/>
                <a:ea typeface="ＭＳ ゴシック" panose="020B0609070205080204" pitchFamily="49" charset="-128"/>
              </a:rPr>
              <a:t>　請求の理由又は利用目的</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smtClean="0">
                <a:latin typeface="ＭＳ ゴシック" panose="020B0609070205080204" pitchFamily="49" charset="-128"/>
                <a:ea typeface="ＭＳ ゴシック" panose="020B0609070205080204" pitchFamily="49" charset="-128"/>
              </a:rPr>
              <a:t>　　ご請求の理由又はご請求される公文書の利用目的を</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入力してください。</a:t>
            </a:r>
            <a:r>
              <a:rPr lang="en-US" altLang="ja-JP" sz="3200" u="sng" dirty="0" smtClean="0">
                <a:solidFill>
                  <a:srgbClr val="FF0000"/>
                </a:solidFill>
                <a:latin typeface="ＭＳ ゴシック" panose="020B0609070205080204" pitchFamily="49" charset="-128"/>
                <a:ea typeface="ＭＳ ゴシック" panose="020B0609070205080204" pitchFamily="49" charset="-128"/>
              </a:rPr>
              <a:t/>
            </a:r>
            <a:br>
              <a:rPr lang="en-US" altLang="ja-JP" sz="3200" u="sng" dirty="0" smtClean="0">
                <a:solidFill>
                  <a:srgbClr val="FF0000"/>
                </a:solidFill>
                <a:latin typeface="ＭＳ ゴシック" panose="020B0609070205080204" pitchFamily="49" charset="-128"/>
                <a:ea typeface="ＭＳ ゴシック" panose="020B0609070205080204" pitchFamily="49" charset="-128"/>
              </a:rPr>
            </a:br>
            <a:endParaRPr lang="ja-JP" altLang="en-US" sz="3200" u="sng"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215662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14</a:t>
            </a:fld>
            <a:endParaRPr kumimoji="1" lang="ja-JP" altLang="en-US"/>
          </a:p>
        </p:txBody>
      </p:sp>
      <p:sp>
        <p:nvSpPr>
          <p:cNvPr id="5" name="テキスト ボックス 4"/>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smtClean="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smtClean="0">
                <a:solidFill>
                  <a:schemeClr val="bg1"/>
                </a:solidFill>
                <a:latin typeface="ＭＳ ゴシック" panose="020B0609070205080204" pitchFamily="49" charset="-128"/>
                <a:ea typeface="ＭＳ ゴシック" panose="020B0609070205080204" pitchFamily="49" charset="-128"/>
              </a:rPr>
              <a:t>8/12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pic>
        <p:nvPicPr>
          <p:cNvPr id="6" name="図 5"/>
          <p:cNvPicPr>
            <a:picLocks noChangeAspect="1"/>
          </p:cNvPicPr>
          <p:nvPr/>
        </p:nvPicPr>
        <p:blipFill>
          <a:blip r:embed="rId2"/>
          <a:stretch>
            <a:fillRect/>
          </a:stretch>
        </p:blipFill>
        <p:spPr>
          <a:xfrm>
            <a:off x="182882" y="2464696"/>
            <a:ext cx="10173445" cy="3884723"/>
          </a:xfrm>
          <a:prstGeom prst="rect">
            <a:avLst/>
          </a:prstGeom>
        </p:spPr>
      </p:pic>
      <p:sp>
        <p:nvSpPr>
          <p:cNvPr id="7" name="タイトル 1"/>
          <p:cNvSpPr txBox="1">
            <a:spLocks/>
          </p:cNvSpPr>
          <p:nvPr/>
        </p:nvSpPr>
        <p:spPr>
          <a:xfrm>
            <a:off x="14066" y="833992"/>
            <a:ext cx="10691813" cy="1754457"/>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rPr>
              <a:t>７</a:t>
            </a:r>
            <a:r>
              <a:rPr lang="ja-JP" altLang="en-US" sz="3200" dirty="0" smtClean="0">
                <a:latin typeface="ＭＳ ゴシック" panose="020B0609070205080204" pitchFamily="49" charset="-128"/>
                <a:ea typeface="ＭＳ ゴシック" panose="020B0609070205080204" pitchFamily="49" charset="-128"/>
              </a:rPr>
              <a:t>　開示の実施の方法</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smtClean="0">
                <a:latin typeface="ＭＳ ゴシック" panose="020B0609070205080204" pitchFamily="49" charset="-128"/>
                <a:ea typeface="ＭＳ ゴシック" panose="020B0609070205080204" pitchFamily="49" charset="-128"/>
              </a:rPr>
              <a:t>　　</a:t>
            </a:r>
            <a:r>
              <a:rPr lang="ja-JP" altLang="en-US" sz="3200" dirty="0">
                <a:latin typeface="ＭＳ ゴシック" panose="020B0609070205080204" pitchFamily="49" charset="-128"/>
                <a:ea typeface="ＭＳ ゴシック" panose="020B0609070205080204" pitchFamily="49" charset="-128"/>
              </a:rPr>
              <a:t>開示</a:t>
            </a:r>
            <a:r>
              <a:rPr lang="ja-JP" altLang="en-US" sz="3200" dirty="0" smtClean="0">
                <a:latin typeface="ＭＳ ゴシック" panose="020B0609070205080204" pitchFamily="49" charset="-128"/>
                <a:ea typeface="ＭＳ ゴシック" panose="020B0609070205080204" pitchFamily="49" charset="-128"/>
              </a:rPr>
              <a:t>の</a:t>
            </a:r>
            <a:r>
              <a:rPr lang="ja-JP" altLang="en-US" sz="3200" dirty="0">
                <a:latin typeface="ＭＳ ゴシック" panose="020B0609070205080204" pitchFamily="49" charset="-128"/>
                <a:ea typeface="ＭＳ ゴシック" panose="020B0609070205080204" pitchFamily="49" charset="-128"/>
              </a:rPr>
              <a:t>実施</a:t>
            </a:r>
            <a:r>
              <a:rPr lang="ja-JP" altLang="en-US" sz="3200" dirty="0" smtClean="0">
                <a:latin typeface="ＭＳ ゴシック" panose="020B0609070205080204" pitchFamily="49" charset="-128"/>
                <a:ea typeface="ＭＳ ゴシック" panose="020B0609070205080204" pitchFamily="49" charset="-128"/>
              </a:rPr>
              <a:t>の</a:t>
            </a:r>
            <a:r>
              <a:rPr lang="ja-JP" altLang="en-US" sz="3200" dirty="0">
                <a:latin typeface="ＭＳ ゴシック" panose="020B0609070205080204" pitchFamily="49" charset="-128"/>
                <a:ea typeface="ＭＳ ゴシック" panose="020B0609070205080204" pitchFamily="49" charset="-128"/>
              </a:rPr>
              <a:t>方法</a:t>
            </a:r>
            <a:r>
              <a:rPr lang="ja-JP" altLang="en-US" sz="3200" dirty="0" smtClean="0">
                <a:latin typeface="ＭＳ ゴシック" panose="020B0609070205080204" pitchFamily="49" charset="-128"/>
                <a:ea typeface="ＭＳ ゴシック" panose="020B0609070205080204" pitchFamily="49" charset="-128"/>
              </a:rPr>
              <a:t>を選択してください</a:t>
            </a:r>
            <a:r>
              <a:rPr lang="ja-JP" altLang="en-US" sz="3200" dirty="0">
                <a:latin typeface="ＭＳ ゴシック" panose="020B0609070205080204" pitchFamily="49" charset="-128"/>
                <a:ea typeface="ＭＳ ゴシック" panose="020B0609070205080204" pitchFamily="49" charset="-128"/>
              </a:rPr>
              <a:t>。</a:t>
            </a:r>
            <a:r>
              <a:rPr lang="en-US" altLang="ja-JP" sz="3200" u="sng" dirty="0" smtClean="0">
                <a:solidFill>
                  <a:srgbClr val="FF0000"/>
                </a:solidFill>
                <a:latin typeface="ＭＳ ゴシック" panose="020B0609070205080204" pitchFamily="49" charset="-128"/>
                <a:ea typeface="ＭＳ ゴシック" panose="020B0609070205080204" pitchFamily="49" charset="-128"/>
              </a:rPr>
              <a:t/>
            </a:r>
            <a:br>
              <a:rPr lang="en-US" altLang="ja-JP" sz="3200" u="sng" dirty="0" smtClean="0">
                <a:solidFill>
                  <a:srgbClr val="FF0000"/>
                </a:solidFill>
                <a:latin typeface="ＭＳ ゴシック" panose="020B0609070205080204" pitchFamily="49" charset="-128"/>
                <a:ea typeface="ＭＳ ゴシック" panose="020B0609070205080204" pitchFamily="49" charset="-128"/>
              </a:rPr>
            </a:br>
            <a:endParaRPr lang="ja-JP" altLang="en-US" sz="3200" u="sng" dirty="0">
              <a:solidFill>
                <a:srgbClr val="FF0000"/>
              </a:solidFill>
              <a:latin typeface="ＭＳ ゴシック" panose="020B0609070205080204" pitchFamily="49" charset="-128"/>
              <a:ea typeface="ＭＳ ゴシック" panose="020B0609070205080204" pitchFamily="49" charset="-128"/>
            </a:endParaRPr>
          </a:p>
        </p:txBody>
      </p:sp>
      <p:sp>
        <p:nvSpPr>
          <p:cNvPr id="8" name="正方形/長方形 7"/>
          <p:cNvSpPr/>
          <p:nvPr/>
        </p:nvSpPr>
        <p:spPr>
          <a:xfrm>
            <a:off x="4771453" y="4543640"/>
            <a:ext cx="5584874" cy="2134420"/>
          </a:xfrm>
          <a:prstGeom prst="rect">
            <a:avLst/>
          </a:prstGeom>
          <a:solidFill>
            <a:srgbClr val="FFFF00"/>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latin typeface="ＭＳ ゴシック" panose="020B0609070205080204" pitchFamily="49" charset="-128"/>
                <a:ea typeface="ＭＳ ゴシック" panose="020B0609070205080204" pitchFamily="49" charset="-128"/>
              </a:rPr>
              <a:t>　電磁的記録は対象の公文書が電磁的記録で存在する場合のみ開示を実施することができます。</a:t>
            </a:r>
            <a:endParaRPr kumimoji="1" lang="en-US" altLang="ja-JP"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dirty="0">
                <a:solidFill>
                  <a:schemeClr val="tx1"/>
                </a:solidFill>
                <a:latin typeface="ＭＳ ゴシック" panose="020B0609070205080204" pitchFamily="49" charset="-128"/>
                <a:ea typeface="ＭＳ ゴシック" panose="020B0609070205080204" pitchFamily="49" charset="-128"/>
              </a:rPr>
              <a:t>　</a:t>
            </a:r>
            <a:r>
              <a:rPr kumimoji="1" lang="ja-JP" altLang="en-US" u="sng" dirty="0" smtClean="0">
                <a:solidFill>
                  <a:schemeClr val="tx1"/>
                </a:solidFill>
                <a:latin typeface="ＭＳ ゴシック" panose="020B0609070205080204" pitchFamily="49" charset="-128"/>
                <a:ea typeface="ＭＳ ゴシック" panose="020B0609070205080204" pitchFamily="49" charset="-128"/>
              </a:rPr>
              <a:t>したがって、対象の公文書が紙媒体のみ存在する場合、電磁的記録での</a:t>
            </a:r>
            <a:r>
              <a:rPr kumimoji="1" lang="ja-JP" altLang="en-US" u="sng" dirty="0">
                <a:solidFill>
                  <a:schemeClr val="tx1"/>
                </a:solidFill>
                <a:latin typeface="ＭＳ ゴシック" panose="020B0609070205080204" pitchFamily="49" charset="-128"/>
                <a:ea typeface="ＭＳ ゴシック" panose="020B0609070205080204" pitchFamily="49" charset="-128"/>
              </a:rPr>
              <a:t>開示</a:t>
            </a:r>
            <a:r>
              <a:rPr kumimoji="1" lang="ja-JP" altLang="en-US" u="sng" dirty="0" smtClean="0">
                <a:solidFill>
                  <a:schemeClr val="tx1"/>
                </a:solidFill>
                <a:latin typeface="ＭＳ ゴシック" panose="020B0609070205080204" pitchFamily="49" charset="-128"/>
                <a:ea typeface="ＭＳ ゴシック" panose="020B0609070205080204" pitchFamily="49" charset="-128"/>
              </a:rPr>
              <a:t>を実施することはできませんので、あらかじめご了承ください。</a:t>
            </a:r>
            <a:endParaRPr kumimoji="1" lang="en-US" altLang="ja-JP" u="sng"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dirty="0">
                <a:solidFill>
                  <a:schemeClr val="tx1"/>
                </a:solidFill>
                <a:latin typeface="ＭＳ ゴシック" panose="020B0609070205080204" pitchFamily="49" charset="-128"/>
                <a:ea typeface="ＭＳ ゴシック" panose="020B0609070205080204" pitchFamily="49" charset="-128"/>
              </a:rPr>
              <a:t>　</a:t>
            </a:r>
            <a:r>
              <a:rPr kumimoji="1" lang="ja-JP" altLang="en-US" u="sng" dirty="0" smtClean="0">
                <a:solidFill>
                  <a:schemeClr val="tx1"/>
                </a:solidFill>
                <a:latin typeface="ＭＳ ゴシック" panose="020B0609070205080204" pitchFamily="49" charset="-128"/>
                <a:ea typeface="ＭＳ ゴシック" panose="020B0609070205080204" pitchFamily="49" charset="-128"/>
              </a:rPr>
              <a:t>この場合、紙媒体での</a:t>
            </a:r>
            <a:r>
              <a:rPr kumimoji="1" lang="ja-JP" altLang="en-US" u="sng" dirty="0">
                <a:solidFill>
                  <a:schemeClr val="tx1"/>
                </a:solidFill>
                <a:latin typeface="ＭＳ ゴシック" panose="020B0609070205080204" pitchFamily="49" charset="-128"/>
                <a:ea typeface="ＭＳ ゴシック" panose="020B0609070205080204" pitchFamily="49" charset="-128"/>
              </a:rPr>
              <a:t>開示</a:t>
            </a:r>
            <a:r>
              <a:rPr kumimoji="1" lang="ja-JP" altLang="en-US" u="sng" dirty="0" smtClean="0">
                <a:solidFill>
                  <a:schemeClr val="tx1"/>
                </a:solidFill>
                <a:latin typeface="ＭＳ ゴシック" panose="020B0609070205080204" pitchFamily="49" charset="-128"/>
                <a:ea typeface="ＭＳ ゴシック" panose="020B0609070205080204" pitchFamily="49" charset="-128"/>
              </a:rPr>
              <a:t>となります。</a:t>
            </a:r>
            <a:endParaRPr kumimoji="1" lang="ja-JP" altLang="en-US" u="sng"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45286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15</a:t>
            </a:fld>
            <a:endParaRPr kumimoji="1" lang="ja-JP" altLang="en-US"/>
          </a:p>
        </p:txBody>
      </p:sp>
      <p:sp>
        <p:nvSpPr>
          <p:cNvPr id="4" name="テキスト ボックス 3"/>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smtClean="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smtClean="0">
                <a:solidFill>
                  <a:schemeClr val="bg1"/>
                </a:solidFill>
                <a:latin typeface="ＭＳ ゴシック" panose="020B0609070205080204" pitchFamily="49" charset="-128"/>
                <a:ea typeface="ＭＳ ゴシック" panose="020B0609070205080204" pitchFamily="49" charset="-128"/>
              </a:rPr>
              <a:t>9/12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
        <p:nvSpPr>
          <p:cNvPr id="5" name="タイトル 1"/>
          <p:cNvSpPr txBox="1">
            <a:spLocks/>
          </p:cNvSpPr>
          <p:nvPr/>
        </p:nvSpPr>
        <p:spPr>
          <a:xfrm>
            <a:off x="14066" y="904332"/>
            <a:ext cx="10691813" cy="1754457"/>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3200" dirty="0" smtClean="0">
                <a:latin typeface="ＭＳ ゴシック" panose="020B0609070205080204" pitchFamily="49" charset="-128"/>
                <a:ea typeface="ＭＳ ゴシック" panose="020B0609070205080204" pitchFamily="49" charset="-128"/>
              </a:rPr>
              <a:t>●写しの交付に係る費用　</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smtClean="0">
                <a:latin typeface="ＭＳ ゴシック" panose="020B0609070205080204" pitchFamily="49" charset="-128"/>
                <a:ea typeface="ＭＳ ゴシック" panose="020B0609070205080204" pitchFamily="49" charset="-128"/>
              </a:rPr>
              <a:t>　公文書の写しの</a:t>
            </a:r>
            <a:r>
              <a:rPr lang="ja-JP" altLang="en-US" sz="3200" dirty="0">
                <a:latin typeface="ＭＳ ゴシック" panose="020B0609070205080204" pitchFamily="49" charset="-128"/>
                <a:ea typeface="ＭＳ ゴシック" panose="020B0609070205080204" pitchFamily="49" charset="-128"/>
              </a:rPr>
              <a:t>交付</a:t>
            </a:r>
            <a:r>
              <a:rPr lang="ja-JP" altLang="en-US" sz="3200" dirty="0" smtClean="0">
                <a:latin typeface="ＭＳ ゴシック" panose="020B0609070205080204" pitchFamily="49" charset="-128"/>
                <a:ea typeface="ＭＳ ゴシック" panose="020B0609070205080204" pitchFamily="49" charset="-128"/>
              </a:rPr>
              <a:t>を</a:t>
            </a:r>
            <a:r>
              <a:rPr lang="ja-JP" altLang="en-US" sz="3200" dirty="0">
                <a:latin typeface="ＭＳ ゴシック" panose="020B0609070205080204" pitchFamily="49" charset="-128"/>
                <a:ea typeface="ＭＳ ゴシック" panose="020B0609070205080204" pitchFamily="49" charset="-128"/>
              </a:rPr>
              <a:t>希望</a:t>
            </a:r>
            <a:r>
              <a:rPr lang="ja-JP" altLang="en-US" sz="3200" dirty="0" smtClean="0">
                <a:latin typeface="ＭＳ ゴシック" panose="020B0609070205080204" pitchFamily="49" charset="-128"/>
                <a:ea typeface="ＭＳ ゴシック" panose="020B0609070205080204" pitchFamily="49" charset="-128"/>
              </a:rPr>
              <a:t>される場合、以下の写しの作成に係る費用をご負担いただきます。</a:t>
            </a:r>
            <a:r>
              <a:rPr lang="en-US" altLang="ja-JP" sz="3200" u="sng" dirty="0" smtClean="0">
                <a:solidFill>
                  <a:srgbClr val="FF0000"/>
                </a:solidFill>
                <a:latin typeface="ＭＳ ゴシック" panose="020B0609070205080204" pitchFamily="49" charset="-128"/>
                <a:ea typeface="ＭＳ ゴシック" panose="020B0609070205080204" pitchFamily="49" charset="-128"/>
              </a:rPr>
              <a:t/>
            </a:r>
            <a:br>
              <a:rPr lang="en-US" altLang="ja-JP" sz="3200" u="sng" dirty="0" smtClean="0">
                <a:solidFill>
                  <a:srgbClr val="FF0000"/>
                </a:solidFill>
                <a:latin typeface="ＭＳ ゴシック" panose="020B0609070205080204" pitchFamily="49" charset="-128"/>
                <a:ea typeface="ＭＳ ゴシック" panose="020B0609070205080204" pitchFamily="49" charset="-128"/>
              </a:rPr>
            </a:br>
            <a:endParaRPr lang="ja-JP" altLang="en-US" sz="3200" u="sng" dirty="0">
              <a:solidFill>
                <a:srgbClr val="FF0000"/>
              </a:solidFill>
              <a:latin typeface="ＭＳ ゴシック" panose="020B0609070205080204" pitchFamily="49" charset="-128"/>
              <a:ea typeface="ＭＳ ゴシック" panose="020B0609070205080204" pitchFamily="49" charset="-128"/>
            </a:endParaRPr>
          </a:p>
        </p:txBody>
      </p:sp>
      <p:sp>
        <p:nvSpPr>
          <p:cNvPr id="6" name="タイトル 1"/>
          <p:cNvSpPr txBox="1">
            <a:spLocks/>
          </p:cNvSpPr>
          <p:nvPr/>
        </p:nvSpPr>
        <p:spPr>
          <a:xfrm>
            <a:off x="53921" y="5210039"/>
            <a:ext cx="10691813" cy="1754457"/>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3200" dirty="0" smtClean="0">
                <a:latin typeface="ＭＳ ゴシック" panose="020B0609070205080204" pitchFamily="49" charset="-128"/>
                <a:ea typeface="ＭＳ ゴシック" panose="020B0609070205080204" pitchFamily="49" charset="-128"/>
              </a:rPr>
              <a:t>●写しの交付の方法</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smtClean="0">
                <a:latin typeface="ＭＳ ゴシック" panose="020B0609070205080204" pitchFamily="49" charset="-128"/>
                <a:ea typeface="ＭＳ ゴシック" panose="020B0609070205080204" pitchFamily="49" charset="-128"/>
              </a:rPr>
              <a:t>　窓口（富山県情報公開総合窓口</a:t>
            </a:r>
            <a:r>
              <a:rPr lang="en-US" altLang="ja-JP" sz="3200" dirty="0" smtClean="0">
                <a:latin typeface="ＭＳ ゴシック" panose="020B0609070205080204" pitchFamily="49" charset="-128"/>
                <a:ea typeface="ＭＳ ゴシック" panose="020B0609070205080204" pitchFamily="49" charset="-128"/>
              </a:rPr>
              <a:t>/</a:t>
            </a:r>
            <a:r>
              <a:rPr lang="ja-JP" altLang="en-US" sz="3200" dirty="0" smtClean="0">
                <a:latin typeface="ＭＳ ゴシック" panose="020B0609070205080204" pitchFamily="49" charset="-128"/>
                <a:ea typeface="ＭＳ ゴシック" panose="020B0609070205080204" pitchFamily="49" charset="-128"/>
              </a:rPr>
              <a:t>富山県警察本部総合</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smtClean="0">
                <a:latin typeface="ＭＳ ゴシック" panose="020B0609070205080204" pitchFamily="49" charset="-128"/>
                <a:ea typeface="ＭＳ ゴシック" panose="020B0609070205080204" pitchFamily="49" charset="-128"/>
              </a:rPr>
              <a:t>窓口）又は郵送で交付します。</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a:solidFill>
                  <a:srgbClr val="FF0000"/>
                </a:solidFill>
                <a:latin typeface="ＭＳ ゴシック" panose="020B0609070205080204" pitchFamily="49" charset="-128"/>
                <a:ea typeface="ＭＳ ゴシック" panose="020B0609070205080204" pitchFamily="49" charset="-128"/>
              </a:rPr>
              <a:t>　</a:t>
            </a:r>
            <a:r>
              <a:rPr lang="ja-JP" altLang="en-US" sz="3200" dirty="0" smtClean="0">
                <a:solidFill>
                  <a:srgbClr val="FF0000"/>
                </a:solidFill>
                <a:latin typeface="ＭＳ ゴシック" panose="020B0609070205080204" pitchFamily="49" charset="-128"/>
                <a:ea typeface="ＭＳ ゴシック" panose="020B0609070205080204" pitchFamily="49" charset="-128"/>
              </a:rPr>
              <a:t>郵送の場合、写しの交付に係る費用のほかに郵送料をご負担いただきます。</a:t>
            </a:r>
            <a:r>
              <a:rPr lang="en-US" altLang="ja-JP" sz="3200" u="sng" dirty="0" smtClean="0">
                <a:solidFill>
                  <a:srgbClr val="FF0000"/>
                </a:solidFill>
                <a:latin typeface="ＭＳ ゴシック" panose="020B0609070205080204" pitchFamily="49" charset="-128"/>
                <a:ea typeface="ＭＳ ゴシック" panose="020B0609070205080204" pitchFamily="49" charset="-128"/>
              </a:rPr>
              <a:t/>
            </a:r>
            <a:br>
              <a:rPr lang="en-US" altLang="ja-JP" sz="3200" u="sng" dirty="0" smtClean="0">
                <a:solidFill>
                  <a:srgbClr val="FF0000"/>
                </a:solidFill>
                <a:latin typeface="ＭＳ ゴシック" panose="020B0609070205080204" pitchFamily="49" charset="-128"/>
                <a:ea typeface="ＭＳ ゴシック" panose="020B0609070205080204" pitchFamily="49" charset="-128"/>
              </a:rPr>
            </a:br>
            <a:endParaRPr lang="ja-JP" altLang="en-US" sz="3200" u="sng" dirty="0">
              <a:solidFill>
                <a:srgbClr val="FF0000"/>
              </a:solidFill>
              <a:latin typeface="ＭＳ ゴシック" panose="020B0609070205080204" pitchFamily="49" charset="-128"/>
              <a:ea typeface="ＭＳ ゴシック" panose="020B0609070205080204" pitchFamily="49"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077368426"/>
              </p:ext>
            </p:extLst>
          </p:nvPr>
        </p:nvGraphicFramePr>
        <p:xfrm>
          <a:off x="1978919" y="2305159"/>
          <a:ext cx="5927127" cy="2362962"/>
        </p:xfrm>
        <a:graphic>
          <a:graphicData uri="http://schemas.openxmlformats.org/drawingml/2006/table">
            <a:tbl>
              <a:tblPr firstRow="1" bandRow="1">
                <a:tableStyleId>{21E4AEA4-8DFA-4A89-87EB-49C32662AFE0}</a:tableStyleId>
              </a:tblPr>
              <a:tblGrid>
                <a:gridCol w="3403904">
                  <a:extLst>
                    <a:ext uri="{9D8B030D-6E8A-4147-A177-3AD203B41FA5}">
                      <a16:colId xmlns:a16="http://schemas.microsoft.com/office/drawing/2014/main" val="164939200"/>
                    </a:ext>
                  </a:extLst>
                </a:gridCol>
                <a:gridCol w="2523223">
                  <a:extLst>
                    <a:ext uri="{9D8B030D-6E8A-4147-A177-3AD203B41FA5}">
                      <a16:colId xmlns:a16="http://schemas.microsoft.com/office/drawing/2014/main" val="860546295"/>
                    </a:ext>
                  </a:extLst>
                </a:gridCol>
              </a:tblGrid>
              <a:tr h="370840">
                <a:tc>
                  <a:txBody>
                    <a:bodyPr/>
                    <a:lstStyle/>
                    <a:p>
                      <a:pPr algn="ctr"/>
                      <a:r>
                        <a:rPr kumimoji="1" lang="ja-JP" altLang="en-US" dirty="0" smtClean="0">
                          <a:latin typeface="ＭＳ ゴシック" panose="020B0609070205080204" pitchFamily="49" charset="-128"/>
                          <a:ea typeface="ＭＳ ゴシック" panose="020B0609070205080204" pitchFamily="49" charset="-128"/>
                        </a:rPr>
                        <a:t>種　類</a:t>
                      </a:r>
                      <a:endParaRPr kumimoji="1" lang="ja-JP" altLang="en-US" dirty="0">
                        <a:latin typeface="ＭＳ ゴシック" panose="020B0609070205080204" pitchFamily="49" charset="-128"/>
                        <a:ea typeface="ＭＳ ゴシック" panose="020B0609070205080204" pitchFamily="49" charset="-128"/>
                      </a:endParaRPr>
                    </a:p>
                  </a:txBody>
                  <a:tcPr/>
                </a:tc>
                <a:tc>
                  <a:txBody>
                    <a:bodyPr/>
                    <a:lstStyle/>
                    <a:p>
                      <a:pPr algn="ctr"/>
                      <a:r>
                        <a:rPr kumimoji="1" lang="ja-JP" altLang="en-US" dirty="0" smtClean="0">
                          <a:latin typeface="ＭＳ ゴシック" panose="020B0609070205080204" pitchFamily="49" charset="-128"/>
                          <a:ea typeface="ＭＳ ゴシック" panose="020B0609070205080204" pitchFamily="49" charset="-128"/>
                        </a:rPr>
                        <a:t>金　額</a:t>
                      </a:r>
                      <a:endParaRPr kumimoji="1" lang="ja-JP" altLang="en-US"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1262723928"/>
                  </a:ext>
                </a:extLst>
              </a:tr>
              <a:tr h="370840">
                <a:tc gridSpan="2">
                  <a:txBody>
                    <a:bodyPr/>
                    <a:lstStyle/>
                    <a:p>
                      <a:r>
                        <a:rPr kumimoji="1" lang="ja-JP" altLang="en-US" dirty="0" smtClean="0">
                          <a:latin typeface="ＭＳ ゴシック" panose="020B0609070205080204" pitchFamily="49" charset="-128"/>
                          <a:ea typeface="ＭＳ ゴシック" panose="020B0609070205080204" pitchFamily="49" charset="-128"/>
                        </a:rPr>
                        <a:t>文書または図画</a:t>
                      </a:r>
                      <a:endParaRPr kumimoji="1" lang="ja-JP" altLang="en-US" dirty="0">
                        <a:latin typeface="ＭＳ ゴシック" panose="020B0609070205080204" pitchFamily="49" charset="-128"/>
                        <a:ea typeface="ＭＳ ゴシック" panose="020B0609070205080204" pitchFamily="49" charset="-128"/>
                      </a:endParaRPr>
                    </a:p>
                  </a:txBody>
                  <a:tcPr/>
                </a:tc>
                <a:tc hMerge="1">
                  <a:txBody>
                    <a:bodyPr/>
                    <a:lstStyle/>
                    <a:p>
                      <a:endParaRPr kumimoji="1" lang="ja-JP" altLang="en-US"/>
                    </a:p>
                  </a:txBody>
                  <a:tcPr/>
                </a:tc>
                <a:extLst>
                  <a:ext uri="{0D108BD9-81ED-4DB2-BD59-A6C34878D82A}">
                    <a16:rowId xmlns:a16="http://schemas.microsoft.com/office/drawing/2014/main" val="3228673059"/>
                  </a:ext>
                </a:extLst>
              </a:tr>
              <a:tr h="370840">
                <a:tc>
                  <a:txBody>
                    <a:bodyPr/>
                    <a:lstStyle/>
                    <a:p>
                      <a:r>
                        <a:rPr kumimoji="1" lang="ja-JP" altLang="en-US" dirty="0" smtClean="0">
                          <a:latin typeface="ＭＳ ゴシック" panose="020B0609070205080204" pitchFamily="49" charset="-128"/>
                          <a:ea typeface="ＭＳ ゴシック" panose="020B0609070205080204" pitchFamily="49" charset="-128"/>
                        </a:rPr>
                        <a:t>・白黒（</a:t>
                      </a:r>
                      <a:r>
                        <a:rPr kumimoji="1" lang="en-US" altLang="ja-JP" dirty="0" smtClean="0">
                          <a:latin typeface="ＭＳ ゴシック" panose="020B0609070205080204" pitchFamily="49" charset="-128"/>
                          <a:ea typeface="ＭＳ ゴシック" panose="020B0609070205080204" pitchFamily="49" charset="-128"/>
                        </a:rPr>
                        <a:t>A3,A4</a:t>
                      </a:r>
                      <a:r>
                        <a:rPr kumimoji="1" lang="ja-JP" altLang="en-US" dirty="0" smtClean="0">
                          <a:latin typeface="ＭＳ ゴシック" panose="020B0609070205080204" pitchFamily="49" charset="-128"/>
                          <a:ea typeface="ＭＳ ゴシック" panose="020B0609070205080204" pitchFamily="49" charset="-128"/>
                        </a:rPr>
                        <a:t>サイズ）</a:t>
                      </a:r>
                      <a:endParaRPr kumimoji="1" lang="ja-JP" altLang="en-US" dirty="0">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dirty="0" smtClean="0">
                          <a:latin typeface="ＭＳ ゴシック" panose="020B0609070205080204" pitchFamily="49" charset="-128"/>
                          <a:ea typeface="ＭＳ ゴシック" panose="020B0609070205080204" pitchFamily="49" charset="-128"/>
                        </a:rPr>
                        <a:t>10</a:t>
                      </a:r>
                      <a:r>
                        <a:rPr kumimoji="1" lang="ja-JP" altLang="en-US" dirty="0" smtClean="0">
                          <a:latin typeface="ＭＳ ゴシック" panose="020B0609070205080204" pitchFamily="49" charset="-128"/>
                          <a:ea typeface="ＭＳ ゴシック" panose="020B0609070205080204" pitchFamily="49" charset="-128"/>
                        </a:rPr>
                        <a:t>円</a:t>
                      </a:r>
                      <a:r>
                        <a:rPr kumimoji="1" lang="en-US" altLang="ja-JP" dirty="0" smtClean="0">
                          <a:latin typeface="ＭＳ ゴシック" panose="020B0609070205080204" pitchFamily="49" charset="-128"/>
                          <a:ea typeface="ＭＳ ゴシック" panose="020B0609070205080204" pitchFamily="49" charset="-128"/>
                        </a:rPr>
                        <a:t>/1</a:t>
                      </a:r>
                      <a:r>
                        <a:rPr kumimoji="1" lang="ja-JP" altLang="en-US" dirty="0" smtClean="0">
                          <a:latin typeface="ＭＳ ゴシック" panose="020B0609070205080204" pitchFamily="49" charset="-128"/>
                          <a:ea typeface="ＭＳ ゴシック" panose="020B0609070205080204" pitchFamily="49" charset="-128"/>
                        </a:rPr>
                        <a:t>ページ</a:t>
                      </a:r>
                      <a:endParaRPr kumimoji="1" lang="ja-JP" altLang="en-US"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641898372"/>
                  </a:ext>
                </a:extLst>
              </a:tr>
              <a:tr h="370840">
                <a:tc>
                  <a:txBody>
                    <a:bodyPr/>
                    <a:lstStyle/>
                    <a:p>
                      <a:r>
                        <a:rPr kumimoji="1" lang="ja-JP" altLang="en-US" dirty="0" smtClean="0">
                          <a:latin typeface="ＭＳ ゴシック" panose="020B0609070205080204" pitchFamily="49" charset="-128"/>
                          <a:ea typeface="ＭＳ ゴシック" panose="020B0609070205080204" pitchFamily="49" charset="-128"/>
                        </a:rPr>
                        <a:t>・カラー（</a:t>
                      </a:r>
                      <a:r>
                        <a:rPr kumimoji="1" lang="en-US" altLang="ja-JP" dirty="0" smtClean="0">
                          <a:latin typeface="ＭＳ ゴシック" panose="020B0609070205080204" pitchFamily="49" charset="-128"/>
                          <a:ea typeface="ＭＳ ゴシック" panose="020B0609070205080204" pitchFamily="49" charset="-128"/>
                        </a:rPr>
                        <a:t>A3,A4</a:t>
                      </a:r>
                      <a:r>
                        <a:rPr kumimoji="1" lang="ja-JP" altLang="en-US" dirty="0" smtClean="0">
                          <a:latin typeface="ＭＳ ゴシック" panose="020B0609070205080204" pitchFamily="49" charset="-128"/>
                          <a:ea typeface="ＭＳ ゴシック" panose="020B0609070205080204" pitchFamily="49" charset="-128"/>
                        </a:rPr>
                        <a:t>サイズ）</a:t>
                      </a:r>
                      <a:endParaRPr kumimoji="1" lang="ja-JP" altLang="en-US" dirty="0">
                        <a:latin typeface="ＭＳ ゴシック" panose="020B0609070205080204" pitchFamily="49" charset="-128"/>
                        <a:ea typeface="ＭＳ ゴシック" panose="020B0609070205080204" pitchFamily="49" charset="-128"/>
                      </a:endParaRPr>
                    </a:p>
                  </a:txBody>
                  <a:tcPr/>
                </a:tc>
                <a:tc>
                  <a:txBody>
                    <a:bodyPr/>
                    <a:lstStyle/>
                    <a:p>
                      <a:pPr marL="0" marR="0" lvl="0" indent="0" algn="r" defTabSz="1007943" rtl="0" eaLnBrk="1" fontAlgn="auto" latinLnBrk="0" hangingPunct="1">
                        <a:lnSpc>
                          <a:spcPct val="100000"/>
                        </a:lnSpc>
                        <a:spcBef>
                          <a:spcPts val="0"/>
                        </a:spcBef>
                        <a:spcAft>
                          <a:spcPts val="0"/>
                        </a:spcAft>
                        <a:buClrTx/>
                        <a:buSzTx/>
                        <a:buFontTx/>
                        <a:buNone/>
                        <a:tabLst/>
                        <a:defRPr/>
                      </a:pPr>
                      <a:r>
                        <a:rPr kumimoji="1" lang="en-US" altLang="ja-JP" dirty="0" smtClean="0">
                          <a:latin typeface="ＭＳ ゴシック" panose="020B0609070205080204" pitchFamily="49" charset="-128"/>
                          <a:ea typeface="ＭＳ ゴシック" panose="020B0609070205080204" pitchFamily="49" charset="-128"/>
                        </a:rPr>
                        <a:t>80</a:t>
                      </a:r>
                      <a:r>
                        <a:rPr kumimoji="1" lang="ja-JP" altLang="en-US" dirty="0" smtClean="0">
                          <a:latin typeface="ＭＳ ゴシック" panose="020B0609070205080204" pitchFamily="49" charset="-128"/>
                          <a:ea typeface="ＭＳ ゴシック" panose="020B0609070205080204" pitchFamily="49" charset="-128"/>
                        </a:rPr>
                        <a:t>円</a:t>
                      </a:r>
                      <a:r>
                        <a:rPr kumimoji="1" lang="en-US" altLang="ja-JP" dirty="0" smtClean="0">
                          <a:latin typeface="ＭＳ ゴシック" panose="020B0609070205080204" pitchFamily="49" charset="-128"/>
                          <a:ea typeface="ＭＳ ゴシック" panose="020B0609070205080204" pitchFamily="49" charset="-128"/>
                        </a:rPr>
                        <a:t>/1</a:t>
                      </a:r>
                      <a:r>
                        <a:rPr kumimoji="1" lang="ja-JP" altLang="en-US" dirty="0" smtClean="0">
                          <a:latin typeface="ＭＳ ゴシック" panose="020B0609070205080204" pitchFamily="49" charset="-128"/>
                          <a:ea typeface="ＭＳ ゴシック" panose="020B0609070205080204" pitchFamily="49" charset="-128"/>
                        </a:rPr>
                        <a:t>ページ</a:t>
                      </a:r>
                    </a:p>
                  </a:txBody>
                  <a:tcPr/>
                </a:tc>
                <a:extLst>
                  <a:ext uri="{0D108BD9-81ED-4DB2-BD59-A6C34878D82A}">
                    <a16:rowId xmlns:a16="http://schemas.microsoft.com/office/drawing/2014/main" val="3267986200"/>
                  </a:ext>
                </a:extLst>
              </a:tr>
              <a:tr h="370840">
                <a:tc gridSpan="2">
                  <a:txBody>
                    <a:bodyPr/>
                    <a:lstStyle/>
                    <a:p>
                      <a:r>
                        <a:rPr kumimoji="1" lang="ja-JP" altLang="en-US" dirty="0" smtClean="0">
                          <a:latin typeface="ＭＳ ゴシック" panose="020B0609070205080204" pitchFamily="49" charset="-128"/>
                          <a:ea typeface="ＭＳ ゴシック" panose="020B0609070205080204" pitchFamily="49" charset="-128"/>
                        </a:rPr>
                        <a:t>電磁的記録</a:t>
                      </a:r>
                      <a:endParaRPr kumimoji="1" lang="ja-JP" altLang="en-US" dirty="0">
                        <a:latin typeface="ＭＳ ゴシック" panose="020B0609070205080204" pitchFamily="49" charset="-128"/>
                        <a:ea typeface="ＭＳ ゴシック" panose="020B0609070205080204" pitchFamily="49" charset="-128"/>
                      </a:endParaRPr>
                    </a:p>
                  </a:txBody>
                  <a:tcPr/>
                </a:tc>
                <a:tc hMerge="1">
                  <a:txBody>
                    <a:bodyPr/>
                    <a:lstStyle/>
                    <a:p>
                      <a:endParaRPr kumimoji="1" lang="ja-JP" altLang="en-US" dirty="0"/>
                    </a:p>
                  </a:txBody>
                  <a:tcPr/>
                </a:tc>
                <a:extLst>
                  <a:ext uri="{0D108BD9-81ED-4DB2-BD59-A6C34878D82A}">
                    <a16:rowId xmlns:a16="http://schemas.microsoft.com/office/drawing/2014/main" val="3526969578"/>
                  </a:ext>
                </a:extLst>
              </a:tr>
              <a:tr h="370840">
                <a:tc>
                  <a:txBody>
                    <a:bodyPr/>
                    <a:lstStyle/>
                    <a:p>
                      <a:r>
                        <a:rPr kumimoji="1" lang="ja-JP" altLang="en-US" dirty="0" smtClean="0">
                          <a:latin typeface="ＭＳ ゴシック" panose="020B0609070205080204" pitchFamily="49" charset="-128"/>
                          <a:ea typeface="ＭＳ ゴシック" panose="020B0609070205080204" pitchFamily="49" charset="-128"/>
                        </a:rPr>
                        <a:t>・</a:t>
                      </a:r>
                      <a:r>
                        <a:rPr kumimoji="1" lang="en-US" altLang="ja-JP" dirty="0" smtClean="0">
                          <a:latin typeface="ＭＳ ゴシック" panose="020B0609070205080204" pitchFamily="49" charset="-128"/>
                          <a:ea typeface="ＭＳ ゴシック" panose="020B0609070205080204" pitchFamily="49" charset="-128"/>
                        </a:rPr>
                        <a:t>CD-R</a:t>
                      </a:r>
                      <a:endParaRPr kumimoji="1" lang="ja-JP" altLang="en-US" dirty="0">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dirty="0" smtClean="0">
                          <a:latin typeface="ＭＳ ゴシック" panose="020B0609070205080204" pitchFamily="49" charset="-128"/>
                          <a:ea typeface="ＭＳ ゴシック" panose="020B0609070205080204" pitchFamily="49" charset="-128"/>
                        </a:rPr>
                        <a:t>220</a:t>
                      </a:r>
                      <a:r>
                        <a:rPr kumimoji="1" lang="ja-JP" altLang="en-US" dirty="0" smtClean="0">
                          <a:latin typeface="ＭＳ ゴシック" panose="020B0609070205080204" pitchFamily="49" charset="-128"/>
                          <a:ea typeface="ＭＳ ゴシック" panose="020B0609070205080204" pitchFamily="49" charset="-128"/>
                        </a:rPr>
                        <a:t>円</a:t>
                      </a:r>
                      <a:r>
                        <a:rPr kumimoji="1" lang="en-US" altLang="ja-JP" dirty="0" smtClean="0">
                          <a:latin typeface="ＭＳ ゴシック" panose="020B0609070205080204" pitchFamily="49" charset="-128"/>
                          <a:ea typeface="ＭＳ ゴシック" panose="020B0609070205080204" pitchFamily="49" charset="-128"/>
                        </a:rPr>
                        <a:t>/1</a:t>
                      </a:r>
                      <a:r>
                        <a:rPr kumimoji="1" lang="ja-JP" altLang="en-US" dirty="0" smtClean="0">
                          <a:latin typeface="ＭＳ ゴシック" panose="020B0609070205080204" pitchFamily="49" charset="-128"/>
                          <a:ea typeface="ＭＳ ゴシック" panose="020B0609070205080204" pitchFamily="49" charset="-128"/>
                        </a:rPr>
                        <a:t>枚</a:t>
                      </a:r>
                      <a:endParaRPr kumimoji="1" lang="ja-JP" altLang="en-US"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703646990"/>
                  </a:ext>
                </a:extLst>
              </a:tr>
            </a:tbl>
          </a:graphicData>
        </a:graphic>
      </p:graphicFrame>
    </p:spTree>
    <p:extLst>
      <p:ext uri="{BB962C8B-B14F-4D97-AF65-F5344CB8AC3E}">
        <p14:creationId xmlns:p14="http://schemas.microsoft.com/office/powerpoint/2010/main" val="114675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2" y="1382638"/>
            <a:ext cx="10691813" cy="1754457"/>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rPr>
              <a:t>８</a:t>
            </a:r>
            <a:r>
              <a:rPr lang="ja-JP" altLang="en-US" sz="3200" dirty="0" smtClean="0">
                <a:latin typeface="ＭＳ ゴシック" panose="020B0609070205080204" pitchFamily="49" charset="-128"/>
                <a:ea typeface="ＭＳ ゴシック" panose="020B0609070205080204" pitchFamily="49" charset="-128"/>
              </a:rPr>
              <a:t>　入力が終わりましたら、　　　　ボタンをクリック</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してください。</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smtClean="0">
                <a:latin typeface="ＭＳ ゴシック" panose="020B0609070205080204" pitchFamily="49" charset="-128"/>
                <a:ea typeface="ＭＳ ゴシック" panose="020B0609070205080204" pitchFamily="49" charset="-128"/>
              </a:rPr>
              <a:t>９　送信内容確認画面でパスワード（半角</a:t>
            </a:r>
            <a:r>
              <a:rPr lang="en-US" altLang="ja-JP" sz="3200" dirty="0" smtClean="0">
                <a:latin typeface="ＭＳ ゴシック" panose="020B0609070205080204" pitchFamily="49" charset="-128"/>
                <a:ea typeface="ＭＳ ゴシック" panose="020B0609070205080204" pitchFamily="49" charset="-128"/>
              </a:rPr>
              <a:t>6</a:t>
            </a:r>
            <a:r>
              <a:rPr lang="ja-JP" altLang="en-US" sz="3200" dirty="0" smtClean="0">
                <a:latin typeface="ＭＳ ゴシック" panose="020B0609070205080204" pitchFamily="49" charset="-128"/>
                <a:ea typeface="ＭＳ ゴシック" panose="020B0609070205080204" pitchFamily="49" charset="-128"/>
              </a:rPr>
              <a:t>～</a:t>
            </a:r>
            <a:r>
              <a:rPr lang="en-US" altLang="ja-JP" sz="3200" dirty="0" smtClean="0">
                <a:latin typeface="ＭＳ ゴシック" panose="020B0609070205080204" pitchFamily="49" charset="-128"/>
                <a:ea typeface="ＭＳ ゴシック" panose="020B0609070205080204" pitchFamily="49" charset="-128"/>
              </a:rPr>
              <a:t>20</a:t>
            </a:r>
            <a:r>
              <a:rPr lang="ja-JP" altLang="en-US" sz="3200" dirty="0" smtClean="0">
                <a:latin typeface="ＭＳ ゴシック" panose="020B0609070205080204" pitchFamily="49" charset="-128"/>
                <a:ea typeface="ＭＳ ゴシック" panose="020B0609070205080204" pitchFamily="49" charset="-128"/>
              </a:rPr>
              <a:t>文字以</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内）を入力し、　　　ボタンをクリックしてください。</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smtClean="0">
                <a:latin typeface="ＭＳ ゴシック" panose="020B0609070205080204" pitchFamily="49" charset="-128"/>
                <a:ea typeface="ＭＳ ゴシック" panose="020B0609070205080204" pitchFamily="49" charset="-128"/>
              </a:rPr>
              <a:t>　　　</a:t>
            </a:r>
            <a:r>
              <a:rPr lang="en-US" altLang="ja-JP" sz="3200" u="sng" dirty="0" smtClean="0">
                <a:solidFill>
                  <a:srgbClr val="FF0000"/>
                </a:solidFill>
                <a:latin typeface="ＭＳ ゴシック" panose="020B0609070205080204" pitchFamily="49" charset="-128"/>
                <a:ea typeface="ＭＳ ゴシック" panose="020B0609070205080204" pitchFamily="49" charset="-128"/>
              </a:rPr>
              <a:t/>
            </a:r>
            <a:br>
              <a:rPr lang="en-US" altLang="ja-JP" sz="3200" u="sng" dirty="0" smtClean="0">
                <a:solidFill>
                  <a:srgbClr val="FF0000"/>
                </a:solidFill>
                <a:latin typeface="ＭＳ ゴシック" panose="020B0609070205080204" pitchFamily="49" charset="-128"/>
                <a:ea typeface="ＭＳ ゴシック" panose="020B0609070205080204" pitchFamily="49" charset="-128"/>
              </a:rPr>
            </a:br>
            <a:endParaRPr lang="ja-JP" altLang="en-US" sz="3200" u="sng" dirty="0">
              <a:solidFill>
                <a:srgbClr val="FF0000"/>
              </a:solidFill>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16</a:t>
            </a:fld>
            <a:endParaRPr kumimoji="1" lang="ja-JP" altLang="en-US"/>
          </a:p>
        </p:txBody>
      </p:sp>
      <p:pic>
        <p:nvPicPr>
          <p:cNvPr id="6" name="図 5"/>
          <p:cNvPicPr>
            <a:picLocks noChangeAspect="1"/>
          </p:cNvPicPr>
          <p:nvPr/>
        </p:nvPicPr>
        <p:blipFill>
          <a:blip r:embed="rId2"/>
          <a:stretch>
            <a:fillRect/>
          </a:stretch>
        </p:blipFill>
        <p:spPr>
          <a:xfrm>
            <a:off x="1294830" y="3137095"/>
            <a:ext cx="8275429" cy="3207434"/>
          </a:xfrm>
          <a:prstGeom prst="rect">
            <a:avLst/>
          </a:prstGeom>
        </p:spPr>
      </p:pic>
      <p:sp>
        <p:nvSpPr>
          <p:cNvPr id="7" name="テキスト ボックス 6"/>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smtClean="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smtClean="0">
                <a:solidFill>
                  <a:schemeClr val="bg1"/>
                </a:solidFill>
                <a:latin typeface="ＭＳ ゴシック" panose="020B0609070205080204" pitchFamily="49" charset="-128"/>
                <a:ea typeface="ＭＳ ゴシック" panose="020B0609070205080204" pitchFamily="49" charset="-128"/>
              </a:rPr>
              <a:t>10/12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
        <p:nvSpPr>
          <p:cNvPr id="9" name="円/楕円 11"/>
          <p:cNvSpPr/>
          <p:nvPr/>
        </p:nvSpPr>
        <p:spPr>
          <a:xfrm>
            <a:off x="2867815" y="5233201"/>
            <a:ext cx="3758068" cy="689297"/>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4"/>
          </a:p>
        </p:txBody>
      </p:sp>
      <p:pic>
        <p:nvPicPr>
          <p:cNvPr id="5" name="図 4"/>
          <p:cNvPicPr>
            <a:picLocks noChangeAspect="1"/>
          </p:cNvPicPr>
          <p:nvPr/>
        </p:nvPicPr>
        <p:blipFill>
          <a:blip r:embed="rId3"/>
          <a:stretch>
            <a:fillRect/>
          </a:stretch>
        </p:blipFill>
        <p:spPr>
          <a:xfrm>
            <a:off x="3116323" y="2326847"/>
            <a:ext cx="1504950" cy="352425"/>
          </a:xfrm>
          <a:prstGeom prst="rect">
            <a:avLst/>
          </a:prstGeom>
        </p:spPr>
      </p:pic>
      <p:pic>
        <p:nvPicPr>
          <p:cNvPr id="2" name="図 1"/>
          <p:cNvPicPr>
            <a:picLocks noChangeAspect="1"/>
          </p:cNvPicPr>
          <p:nvPr/>
        </p:nvPicPr>
        <p:blipFill>
          <a:blip r:embed="rId4"/>
          <a:stretch>
            <a:fillRect/>
          </a:stretch>
        </p:blipFill>
        <p:spPr>
          <a:xfrm>
            <a:off x="5359972" y="978484"/>
            <a:ext cx="1476375" cy="361950"/>
          </a:xfrm>
          <a:prstGeom prst="rect">
            <a:avLst/>
          </a:prstGeom>
        </p:spPr>
      </p:pic>
    </p:spTree>
    <p:extLst>
      <p:ext uri="{BB962C8B-B14F-4D97-AF65-F5344CB8AC3E}">
        <p14:creationId xmlns:p14="http://schemas.microsoft.com/office/powerpoint/2010/main" val="1294414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17</a:t>
            </a:fld>
            <a:endParaRPr kumimoji="1" lang="ja-JP" altLang="en-US"/>
          </a:p>
        </p:txBody>
      </p:sp>
      <p:sp>
        <p:nvSpPr>
          <p:cNvPr id="5" name="テキスト ボックス 4"/>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smtClean="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smtClean="0">
                <a:solidFill>
                  <a:schemeClr val="bg1"/>
                </a:solidFill>
                <a:latin typeface="ＭＳ ゴシック" panose="020B0609070205080204" pitchFamily="49" charset="-128"/>
                <a:ea typeface="ＭＳ ゴシック" panose="020B0609070205080204" pitchFamily="49" charset="-128"/>
              </a:rPr>
              <a:t>11/12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pic>
        <p:nvPicPr>
          <p:cNvPr id="6" name="図 5"/>
          <p:cNvPicPr>
            <a:picLocks noChangeAspect="1"/>
          </p:cNvPicPr>
          <p:nvPr/>
        </p:nvPicPr>
        <p:blipFill>
          <a:blip r:embed="rId2"/>
          <a:stretch>
            <a:fillRect/>
          </a:stretch>
        </p:blipFill>
        <p:spPr>
          <a:xfrm>
            <a:off x="588790" y="2488528"/>
            <a:ext cx="9514228" cy="3253533"/>
          </a:xfrm>
          <a:prstGeom prst="rect">
            <a:avLst/>
          </a:prstGeom>
        </p:spPr>
      </p:pic>
      <p:sp>
        <p:nvSpPr>
          <p:cNvPr id="7" name="タイトル 1"/>
          <p:cNvSpPr txBox="1">
            <a:spLocks/>
          </p:cNvSpPr>
          <p:nvPr/>
        </p:nvSpPr>
        <p:spPr>
          <a:xfrm>
            <a:off x="-2" y="1045012"/>
            <a:ext cx="10691813" cy="1754457"/>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en-US" altLang="ja-JP" sz="3200" dirty="0" smtClean="0">
                <a:latin typeface="ＭＳ ゴシック" panose="020B0609070205080204" pitchFamily="49" charset="-128"/>
                <a:ea typeface="ＭＳ ゴシック" panose="020B0609070205080204" pitchFamily="49" charset="-128"/>
              </a:rPr>
              <a:t>10</a:t>
            </a:r>
            <a:r>
              <a:rPr lang="ja-JP" altLang="en-US" sz="3200" dirty="0" smtClean="0">
                <a:latin typeface="ＭＳ ゴシック" panose="020B0609070205080204" pitchFamily="49" charset="-128"/>
                <a:ea typeface="ＭＳ ゴシック" panose="020B0609070205080204" pitchFamily="49" charset="-128"/>
              </a:rPr>
              <a:t>　送信が完了しました。</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　　　　ボタンをクリックすると、公文書開示請求書　</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を出力することができます。</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smtClean="0">
                <a:latin typeface="ＭＳ ゴシック" panose="020B0609070205080204" pitchFamily="49" charset="-128"/>
                <a:ea typeface="ＭＳ ゴシック" panose="020B0609070205080204" pitchFamily="49" charset="-128"/>
              </a:rPr>
              <a:t>　　　</a:t>
            </a:r>
            <a:r>
              <a:rPr lang="en-US" altLang="ja-JP" sz="3200" u="sng" dirty="0" smtClean="0">
                <a:solidFill>
                  <a:srgbClr val="FF0000"/>
                </a:solidFill>
                <a:latin typeface="ＭＳ ゴシック" panose="020B0609070205080204" pitchFamily="49" charset="-128"/>
                <a:ea typeface="ＭＳ ゴシック" panose="020B0609070205080204" pitchFamily="49" charset="-128"/>
              </a:rPr>
              <a:t/>
            </a:r>
            <a:br>
              <a:rPr lang="en-US" altLang="ja-JP" sz="3200" u="sng" dirty="0" smtClean="0">
                <a:solidFill>
                  <a:srgbClr val="FF0000"/>
                </a:solidFill>
                <a:latin typeface="ＭＳ ゴシック" panose="020B0609070205080204" pitchFamily="49" charset="-128"/>
                <a:ea typeface="ＭＳ ゴシック" panose="020B0609070205080204" pitchFamily="49" charset="-128"/>
              </a:rPr>
            </a:br>
            <a:endParaRPr lang="ja-JP" altLang="en-US" sz="3200" u="sng" dirty="0">
              <a:solidFill>
                <a:srgbClr val="FF0000"/>
              </a:solidFill>
              <a:latin typeface="ＭＳ ゴシック" panose="020B0609070205080204" pitchFamily="49" charset="-128"/>
              <a:ea typeface="ＭＳ ゴシック" panose="020B0609070205080204" pitchFamily="49" charset="-128"/>
            </a:endParaRPr>
          </a:p>
        </p:txBody>
      </p:sp>
      <p:pic>
        <p:nvPicPr>
          <p:cNvPr id="8" name="図 7"/>
          <p:cNvPicPr>
            <a:picLocks noChangeAspect="1"/>
          </p:cNvPicPr>
          <p:nvPr/>
        </p:nvPicPr>
        <p:blipFill>
          <a:blip r:embed="rId3"/>
          <a:stretch>
            <a:fillRect/>
          </a:stretch>
        </p:blipFill>
        <p:spPr>
          <a:xfrm>
            <a:off x="538290" y="1321995"/>
            <a:ext cx="1533525" cy="361950"/>
          </a:xfrm>
          <a:prstGeom prst="rect">
            <a:avLst/>
          </a:prstGeom>
        </p:spPr>
      </p:pic>
      <p:sp>
        <p:nvSpPr>
          <p:cNvPr id="9" name="円/楕円 11"/>
          <p:cNvSpPr/>
          <p:nvPr/>
        </p:nvSpPr>
        <p:spPr>
          <a:xfrm>
            <a:off x="538290" y="5345744"/>
            <a:ext cx="1211816" cy="50886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4"/>
          </a:p>
        </p:txBody>
      </p:sp>
    </p:spTree>
    <p:extLst>
      <p:ext uri="{BB962C8B-B14F-4D97-AF65-F5344CB8AC3E}">
        <p14:creationId xmlns:p14="http://schemas.microsoft.com/office/powerpoint/2010/main" val="2097482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18</a:t>
            </a:fld>
            <a:endParaRPr kumimoji="1" lang="ja-JP" altLang="en-US"/>
          </a:p>
        </p:txBody>
      </p:sp>
      <p:sp>
        <p:nvSpPr>
          <p:cNvPr id="4" name="タイトル 1"/>
          <p:cNvSpPr txBox="1">
            <a:spLocks/>
          </p:cNvSpPr>
          <p:nvPr/>
        </p:nvSpPr>
        <p:spPr>
          <a:xfrm>
            <a:off x="0" y="630281"/>
            <a:ext cx="10691813" cy="1391173"/>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2400" dirty="0" smtClean="0">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出力</a:t>
            </a:r>
            <a:r>
              <a:rPr lang="ja-JP" altLang="en-US" sz="2400" dirty="0" smtClean="0">
                <a:latin typeface="ＭＳ ゴシック" panose="020B0609070205080204" pitchFamily="49" charset="-128"/>
                <a:ea typeface="ＭＳ ゴシック" panose="020B0609070205080204" pitchFamily="49" charset="-128"/>
              </a:rPr>
              <a:t>した公文書開示</a:t>
            </a:r>
            <a:r>
              <a:rPr lang="ja-JP" altLang="en-US" sz="2400" dirty="0">
                <a:latin typeface="ＭＳ ゴシック" panose="020B0609070205080204" pitchFamily="49" charset="-128"/>
                <a:ea typeface="ＭＳ ゴシック" panose="020B0609070205080204" pitchFamily="49" charset="-128"/>
              </a:rPr>
              <a:t>請求書</a:t>
            </a:r>
            <a:r>
              <a:rPr lang="en-US" altLang="ja-JP" sz="2400" u="sng" dirty="0" smtClean="0">
                <a:solidFill>
                  <a:srgbClr val="FF0000"/>
                </a:solidFill>
                <a:latin typeface="ＭＳ ゴシック" panose="020B0609070205080204" pitchFamily="49" charset="-128"/>
                <a:ea typeface="ＭＳ ゴシック" panose="020B0609070205080204" pitchFamily="49" charset="-128"/>
              </a:rPr>
              <a:t/>
            </a:r>
            <a:br>
              <a:rPr lang="en-US" altLang="ja-JP" sz="2400" u="sng" dirty="0" smtClean="0">
                <a:solidFill>
                  <a:srgbClr val="FF0000"/>
                </a:solidFill>
                <a:latin typeface="ＭＳ ゴシック" panose="020B0609070205080204" pitchFamily="49" charset="-128"/>
                <a:ea typeface="ＭＳ ゴシック" panose="020B0609070205080204" pitchFamily="49" charset="-128"/>
              </a:rPr>
            </a:br>
            <a:endParaRPr lang="ja-JP" altLang="en-US" sz="2400" u="sng" dirty="0">
              <a:solidFill>
                <a:srgbClr val="FF0000"/>
              </a:solidFill>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smtClean="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smtClean="0">
                <a:solidFill>
                  <a:schemeClr val="bg1"/>
                </a:solidFill>
                <a:latin typeface="ＭＳ ゴシック" panose="020B0609070205080204" pitchFamily="49" charset="-128"/>
                <a:ea typeface="ＭＳ ゴシック" panose="020B0609070205080204" pitchFamily="49" charset="-128"/>
              </a:rPr>
              <a:t>12/12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pic>
        <p:nvPicPr>
          <p:cNvPr id="6" name="図 5"/>
          <p:cNvPicPr>
            <a:picLocks noChangeAspect="1"/>
          </p:cNvPicPr>
          <p:nvPr/>
        </p:nvPicPr>
        <p:blipFill>
          <a:blip r:embed="rId2"/>
          <a:stretch>
            <a:fillRect/>
          </a:stretch>
        </p:blipFill>
        <p:spPr>
          <a:xfrm>
            <a:off x="705033" y="1659132"/>
            <a:ext cx="4076700" cy="5029200"/>
          </a:xfrm>
          <a:prstGeom prst="rect">
            <a:avLst/>
          </a:prstGeom>
        </p:spPr>
      </p:pic>
      <p:pic>
        <p:nvPicPr>
          <p:cNvPr id="7" name="図 6"/>
          <p:cNvPicPr>
            <a:picLocks noChangeAspect="1"/>
          </p:cNvPicPr>
          <p:nvPr/>
        </p:nvPicPr>
        <p:blipFill>
          <a:blip r:embed="rId3"/>
          <a:stretch>
            <a:fillRect/>
          </a:stretch>
        </p:blipFill>
        <p:spPr>
          <a:xfrm>
            <a:off x="5727055" y="1592457"/>
            <a:ext cx="3648075" cy="5162550"/>
          </a:xfrm>
          <a:prstGeom prst="rect">
            <a:avLst/>
          </a:prstGeom>
        </p:spPr>
      </p:pic>
      <p:sp>
        <p:nvSpPr>
          <p:cNvPr id="8" name="テキスト ボックス 7"/>
          <p:cNvSpPr txBox="1"/>
          <p:nvPr/>
        </p:nvSpPr>
        <p:spPr>
          <a:xfrm>
            <a:off x="844061" y="1592457"/>
            <a:ext cx="3770141" cy="5162550"/>
          </a:xfrm>
          <a:prstGeom prst="rect">
            <a:avLst/>
          </a:prstGeom>
          <a:noFill/>
          <a:ln>
            <a:solidFill>
              <a:schemeClr val="tx1"/>
            </a:solidFill>
          </a:ln>
        </p:spPr>
        <p:txBody>
          <a:bodyPr wrap="square" rtlCol="0">
            <a:spAutoFit/>
          </a:bodyPr>
          <a:lstStyle/>
          <a:p>
            <a:endParaRPr kumimoji="1" lang="ja-JP" altLang="en-US" dirty="0"/>
          </a:p>
        </p:txBody>
      </p:sp>
      <p:sp>
        <p:nvSpPr>
          <p:cNvPr id="9" name="テキスト ボックス 8"/>
          <p:cNvSpPr txBox="1"/>
          <p:nvPr/>
        </p:nvSpPr>
        <p:spPr>
          <a:xfrm>
            <a:off x="5681691" y="1592457"/>
            <a:ext cx="3770141" cy="5162550"/>
          </a:xfrm>
          <a:prstGeom prst="rect">
            <a:avLst/>
          </a:prstGeom>
          <a:noFill/>
          <a:ln>
            <a:solidFill>
              <a:schemeClr val="tx1"/>
            </a:solidFill>
          </a:ln>
        </p:spPr>
        <p:txBody>
          <a:bodyPr wrap="square" rtlCol="0">
            <a:spAutoFit/>
          </a:bodyPr>
          <a:lstStyle/>
          <a:p>
            <a:endParaRPr kumimoji="1" lang="ja-JP" altLang="en-US" dirty="0"/>
          </a:p>
        </p:txBody>
      </p:sp>
      <p:sp>
        <p:nvSpPr>
          <p:cNvPr id="10" name="正方形/長方形 9"/>
          <p:cNvSpPr/>
          <p:nvPr/>
        </p:nvSpPr>
        <p:spPr>
          <a:xfrm>
            <a:off x="6061169" y="2978801"/>
            <a:ext cx="2979845" cy="2134420"/>
          </a:xfrm>
          <a:prstGeom prst="rect">
            <a:avLst/>
          </a:prstGeom>
          <a:solidFill>
            <a:srgbClr val="FFFF00"/>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latin typeface="ＭＳ ゴシック" panose="020B0609070205080204" pitchFamily="49" charset="-128"/>
                <a:ea typeface="ＭＳ ゴシック" panose="020B0609070205080204" pitchFamily="49" charset="-128"/>
              </a:rPr>
              <a:t>「別紙</a:t>
            </a:r>
            <a:r>
              <a:rPr kumimoji="1" lang="en-US" altLang="ja-JP" dirty="0" smtClean="0">
                <a:solidFill>
                  <a:schemeClr val="tx1"/>
                </a:solidFill>
                <a:latin typeface="ＭＳ ゴシック" panose="020B0609070205080204" pitchFamily="49" charset="-128"/>
                <a:ea typeface="ＭＳ ゴシック" panose="020B0609070205080204" pitchFamily="49" charset="-128"/>
              </a:rPr>
              <a:t>_</a:t>
            </a:r>
            <a:r>
              <a:rPr kumimoji="1" lang="ja-JP" altLang="en-US" dirty="0" smtClean="0">
                <a:solidFill>
                  <a:schemeClr val="tx1"/>
                </a:solidFill>
                <a:latin typeface="ＭＳ ゴシック" panose="020B0609070205080204" pitchFamily="49" charset="-128"/>
                <a:ea typeface="ＭＳ ゴシック" panose="020B0609070205080204" pitchFamily="49" charset="-128"/>
              </a:rPr>
              <a:t>請求する公文書の内容欄」に入力しない</a:t>
            </a:r>
            <a:r>
              <a:rPr kumimoji="1" lang="ja-JP" altLang="en-US" dirty="0">
                <a:solidFill>
                  <a:schemeClr val="tx1"/>
                </a:solidFill>
                <a:latin typeface="ＭＳ ゴシック" panose="020B0609070205080204" pitchFamily="49" charset="-128"/>
                <a:ea typeface="ＭＳ ゴシック" panose="020B0609070205080204" pitchFamily="49" charset="-128"/>
              </a:rPr>
              <a:t>場合</a:t>
            </a:r>
            <a:r>
              <a:rPr kumimoji="1" lang="ja-JP" altLang="en-US" dirty="0" smtClean="0">
                <a:solidFill>
                  <a:schemeClr val="tx1"/>
                </a:solidFill>
                <a:latin typeface="ＭＳ ゴシック" panose="020B0609070205080204" pitchFamily="49" charset="-128"/>
                <a:ea typeface="ＭＳ ゴシック" panose="020B0609070205080204" pitchFamily="49" charset="-128"/>
              </a:rPr>
              <a:t>であっても、このページは出力されます。</a:t>
            </a:r>
            <a:endParaRPr kumimoji="1" lang="en-US" altLang="ja-JP" dirty="0" smtClean="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32193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19</a:t>
            </a:fld>
            <a:endParaRPr kumimoji="1" lang="ja-JP" altLang="en-US"/>
          </a:p>
        </p:txBody>
      </p:sp>
      <p:sp>
        <p:nvSpPr>
          <p:cNvPr id="4" name="テキスト ボックス 3"/>
          <p:cNvSpPr txBox="1"/>
          <p:nvPr/>
        </p:nvSpPr>
        <p:spPr>
          <a:xfrm>
            <a:off x="-3" y="-6003"/>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Ⅲ</a:t>
            </a:r>
            <a:r>
              <a:rPr lang="ja-JP" altLang="en-US" sz="3527" b="1" dirty="0" smtClean="0">
                <a:solidFill>
                  <a:schemeClr val="bg1"/>
                </a:solidFill>
                <a:latin typeface="ＭＳ ゴシック" panose="020B0609070205080204" pitchFamily="49" charset="-128"/>
                <a:ea typeface="ＭＳ ゴシック" panose="020B0609070205080204" pitchFamily="49" charset="-128"/>
              </a:rPr>
              <a:t>　送信完了</a:t>
            </a:r>
            <a:r>
              <a:rPr lang="ja-JP" altLang="en-US" sz="3527" b="1" dirty="0">
                <a:solidFill>
                  <a:schemeClr val="bg1"/>
                </a:solidFill>
                <a:latin typeface="ＭＳ ゴシック" panose="020B0609070205080204" pitchFamily="49" charset="-128"/>
                <a:ea typeface="ＭＳ ゴシック" panose="020B0609070205080204" pitchFamily="49" charset="-128"/>
              </a:rPr>
              <a:t>後</a:t>
            </a:r>
            <a:r>
              <a:rPr lang="ja-JP" altLang="en-US" sz="3527" b="1" dirty="0" smtClean="0">
                <a:solidFill>
                  <a:schemeClr val="bg1"/>
                </a:solidFill>
                <a:latin typeface="ＭＳ ゴシック" panose="020B0609070205080204" pitchFamily="49" charset="-128"/>
                <a:ea typeface="ＭＳ ゴシック" panose="020B0609070205080204" pitchFamily="49" charset="-128"/>
              </a:rPr>
              <a:t>の流れ　</a:t>
            </a:r>
            <a:r>
              <a:rPr lang="en-US" altLang="ja-JP" sz="3527" b="1" dirty="0" smtClean="0">
                <a:solidFill>
                  <a:schemeClr val="bg1"/>
                </a:solidFill>
                <a:latin typeface="ＭＳ ゴシック" panose="020B0609070205080204" pitchFamily="49" charset="-128"/>
                <a:ea typeface="ＭＳ ゴシック" panose="020B0609070205080204" pitchFamily="49" charset="-128"/>
              </a:rPr>
              <a:t>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
        <p:nvSpPr>
          <p:cNvPr id="5" name="タイトル 1"/>
          <p:cNvSpPr txBox="1">
            <a:spLocks/>
          </p:cNvSpPr>
          <p:nvPr/>
        </p:nvSpPr>
        <p:spPr>
          <a:xfrm>
            <a:off x="-2" y="753657"/>
            <a:ext cx="10691813" cy="6364171"/>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3200" dirty="0" smtClean="0">
                <a:latin typeface="ＭＳ ゴシック" panose="020B0609070205080204" pitchFamily="49" charset="-128"/>
                <a:ea typeface="ＭＳ ゴシック" panose="020B0609070205080204" pitchFamily="49" charset="-128"/>
              </a:rPr>
              <a:t>１　富山県がご請求いただいた公文書開示請求を受信し</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a:t>
            </a:r>
            <a:r>
              <a:rPr lang="ja-JP" altLang="en-US" sz="3200" dirty="0" err="1" smtClean="0">
                <a:latin typeface="ＭＳ ゴシック" panose="020B0609070205080204" pitchFamily="49" charset="-128"/>
                <a:ea typeface="ＭＳ ゴシック" panose="020B0609070205080204" pitchFamily="49" charset="-128"/>
              </a:rPr>
              <a:t>た</a:t>
            </a:r>
            <a:r>
              <a:rPr lang="ja-JP" altLang="en-US" sz="3200" dirty="0" smtClean="0">
                <a:latin typeface="ＭＳ ゴシック" panose="020B0609070205080204" pitchFamily="49" charset="-128"/>
                <a:ea typeface="ＭＳ ゴシック" panose="020B0609070205080204" pitchFamily="49" charset="-128"/>
              </a:rPr>
              <a:t>後に、記載内容に不備がないか審査を行い、問題が</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なければ正式に受付けます。（</a:t>
            </a:r>
            <a:r>
              <a:rPr lang="ja-JP" altLang="en-US" sz="3200" dirty="0">
                <a:latin typeface="ＭＳ ゴシック" panose="020B0609070205080204" pitchFamily="49" charset="-128"/>
                <a:ea typeface="ＭＳ ゴシック" panose="020B0609070205080204" pitchFamily="49" charset="-128"/>
              </a:rPr>
              <a:t>休日や夜間に受信</a:t>
            </a:r>
            <a:r>
              <a:rPr lang="ja-JP" altLang="en-US" sz="3200" dirty="0" smtClean="0">
                <a:latin typeface="ＭＳ ゴシック" panose="020B0609070205080204" pitchFamily="49" charset="-128"/>
                <a:ea typeface="ＭＳ ゴシック" panose="020B0609070205080204" pitchFamily="49" charset="-128"/>
              </a:rPr>
              <a:t>した</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場合</a:t>
            </a:r>
            <a:r>
              <a:rPr lang="ja-JP" altLang="en-US" sz="3200" dirty="0">
                <a:latin typeface="ＭＳ ゴシック" panose="020B0609070205080204" pitchFamily="49" charset="-128"/>
                <a:ea typeface="ＭＳ ゴシック" panose="020B0609070205080204" pitchFamily="49" charset="-128"/>
              </a:rPr>
              <a:t>には、翌開庁日に審査を行います。） </a:t>
            </a:r>
            <a:endParaRPr lang="en-US" altLang="ja-JP" sz="3200" dirty="0" smtClean="0">
              <a:latin typeface="ＭＳ ゴシック" panose="020B0609070205080204" pitchFamily="49" charset="-128"/>
              <a:ea typeface="ＭＳ ゴシック" panose="020B0609070205080204" pitchFamily="49" charset="-128"/>
            </a:endParaRPr>
          </a:p>
          <a:p>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a:t>
            </a:r>
            <a:r>
              <a:rPr lang="en-US" altLang="ja-JP" sz="3200" dirty="0" smtClean="0">
                <a:solidFill>
                  <a:srgbClr val="FF0000"/>
                </a:solidFill>
                <a:latin typeface="ＭＳ ゴシック" panose="020B0609070205080204" pitchFamily="49" charset="-128"/>
                <a:ea typeface="ＭＳ ゴシック" panose="020B0609070205080204" pitchFamily="49" charset="-128"/>
              </a:rPr>
              <a:t>※1 </a:t>
            </a:r>
            <a:r>
              <a:rPr lang="ja-JP" altLang="en-US" sz="3200" dirty="0" smtClean="0">
                <a:solidFill>
                  <a:srgbClr val="FF0000"/>
                </a:solidFill>
                <a:latin typeface="ＭＳ ゴシック" panose="020B0609070205080204" pitchFamily="49" charset="-128"/>
                <a:ea typeface="ＭＳ ゴシック" panose="020B0609070205080204" pitchFamily="49" charset="-128"/>
              </a:rPr>
              <a:t>送信完了時に「申請受付」の電子メールが届き</a:t>
            </a:r>
            <a:r>
              <a:rPr lang="ja-JP" altLang="en-US" sz="3200" dirty="0" err="1" smtClean="0">
                <a:solidFill>
                  <a:srgbClr val="FF0000"/>
                </a:solidFill>
                <a:latin typeface="ＭＳ ゴシック" panose="020B0609070205080204" pitchFamily="49" charset="-128"/>
                <a:ea typeface="ＭＳ ゴシック" panose="020B0609070205080204" pitchFamily="49" charset="-128"/>
              </a:rPr>
              <a:t>ま</a:t>
            </a:r>
            <a:r>
              <a:rPr lang="ja-JP" altLang="en-US" sz="3200" dirty="0" smtClean="0">
                <a:solidFill>
                  <a:srgbClr val="FF0000"/>
                </a:solidFill>
                <a:latin typeface="ＭＳ ゴシック" panose="020B0609070205080204" pitchFamily="49" charset="-128"/>
                <a:ea typeface="ＭＳ ゴシック" panose="020B0609070205080204" pitchFamily="49" charset="-128"/>
              </a:rPr>
              <a:t>  </a:t>
            </a:r>
            <a:endParaRPr lang="en-US" altLang="ja-JP" sz="3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3200" dirty="0">
                <a:solidFill>
                  <a:srgbClr val="FF0000"/>
                </a:solidFill>
                <a:latin typeface="ＭＳ ゴシック" panose="020B0609070205080204" pitchFamily="49" charset="-128"/>
                <a:ea typeface="ＭＳ ゴシック" panose="020B0609070205080204" pitchFamily="49" charset="-128"/>
              </a:rPr>
              <a:t>　</a:t>
            </a:r>
            <a:r>
              <a:rPr lang="ja-JP" altLang="en-US" sz="3200" dirty="0" smtClean="0">
                <a:solidFill>
                  <a:srgbClr val="FF0000"/>
                </a:solidFill>
                <a:latin typeface="ＭＳ ゴシック" panose="020B0609070205080204" pitchFamily="49" charset="-128"/>
                <a:ea typeface="ＭＳ ゴシック" panose="020B0609070205080204" pitchFamily="49" charset="-128"/>
              </a:rPr>
              <a:t>　すが、この時点では正式受付ではありませんので、</a:t>
            </a:r>
            <a:endParaRPr lang="en-US" altLang="ja-JP" sz="3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3200" dirty="0">
                <a:solidFill>
                  <a:srgbClr val="FF0000"/>
                </a:solidFill>
                <a:latin typeface="ＭＳ ゴシック" panose="020B0609070205080204" pitchFamily="49" charset="-128"/>
                <a:ea typeface="ＭＳ ゴシック" panose="020B0609070205080204" pitchFamily="49" charset="-128"/>
              </a:rPr>
              <a:t>　</a:t>
            </a:r>
            <a:r>
              <a:rPr lang="ja-JP" altLang="en-US" sz="3200" dirty="0" smtClean="0">
                <a:solidFill>
                  <a:srgbClr val="FF0000"/>
                </a:solidFill>
                <a:latin typeface="ＭＳ ゴシック" panose="020B0609070205080204" pitchFamily="49" charset="-128"/>
                <a:ea typeface="ＭＳ ゴシック" panose="020B0609070205080204" pitchFamily="49" charset="-128"/>
              </a:rPr>
              <a:t>　ご注意ください。</a:t>
            </a:r>
            <a:r>
              <a:rPr lang="ja-JP" altLang="en-US" sz="3200" dirty="0" smtClean="0">
                <a:latin typeface="ＭＳ ゴシック" panose="020B0609070205080204" pitchFamily="49" charset="-128"/>
                <a:ea typeface="ＭＳ ゴシック" panose="020B0609070205080204" pitchFamily="49" charset="-128"/>
              </a:rPr>
              <a:t>　　</a:t>
            </a:r>
            <a:r>
              <a:rPr lang="en-US" altLang="ja-JP" sz="3200" u="sng" dirty="0" smtClean="0">
                <a:solidFill>
                  <a:srgbClr val="FF0000"/>
                </a:solidFill>
                <a:latin typeface="ＭＳ ゴシック" panose="020B0609070205080204" pitchFamily="49" charset="-128"/>
                <a:ea typeface="ＭＳ ゴシック" panose="020B0609070205080204" pitchFamily="49" charset="-128"/>
              </a:rPr>
              <a:t/>
            </a:r>
            <a:br>
              <a:rPr lang="en-US" altLang="ja-JP" sz="3200" u="sng" dirty="0" smtClean="0">
                <a:solidFill>
                  <a:srgbClr val="FF0000"/>
                </a:solidFill>
                <a:latin typeface="ＭＳ ゴシック" panose="020B0609070205080204" pitchFamily="49" charset="-128"/>
                <a:ea typeface="ＭＳ ゴシック" panose="020B0609070205080204" pitchFamily="49" charset="-128"/>
              </a:rPr>
            </a:br>
            <a:r>
              <a:rPr lang="ja-JP" altLang="en-US" sz="3200" dirty="0" smtClean="0">
                <a:solidFill>
                  <a:srgbClr val="FF0000"/>
                </a:solidFill>
                <a:latin typeface="ＭＳ ゴシック" panose="020B0609070205080204" pitchFamily="49" charset="-128"/>
                <a:ea typeface="ＭＳ ゴシック" panose="020B0609070205080204" pitchFamily="49" charset="-128"/>
              </a:rPr>
              <a:t>　</a:t>
            </a:r>
            <a:r>
              <a:rPr lang="en-US" altLang="ja-JP" sz="3200" dirty="0" smtClean="0">
                <a:solidFill>
                  <a:srgbClr val="FF0000"/>
                </a:solidFill>
                <a:latin typeface="ＭＳ ゴシック" panose="020B0609070205080204" pitchFamily="49" charset="-128"/>
                <a:ea typeface="ＭＳ ゴシック" panose="020B0609070205080204" pitchFamily="49" charset="-128"/>
              </a:rPr>
              <a:t>※2 </a:t>
            </a:r>
            <a:r>
              <a:rPr lang="ja-JP" altLang="en-US" sz="3200" dirty="0" smtClean="0">
                <a:solidFill>
                  <a:srgbClr val="FF0000"/>
                </a:solidFill>
                <a:latin typeface="ＭＳ ゴシック" panose="020B0609070205080204" pitchFamily="49" charset="-128"/>
                <a:ea typeface="ＭＳ ゴシック" panose="020B0609070205080204" pitchFamily="49" charset="-128"/>
              </a:rPr>
              <a:t>ご請求内容に不備がある場合、直接連絡させて</a:t>
            </a:r>
            <a:r>
              <a:rPr lang="ja-JP" altLang="en-US" sz="3200" dirty="0" err="1" smtClean="0">
                <a:solidFill>
                  <a:srgbClr val="FF0000"/>
                </a:solidFill>
                <a:latin typeface="ＭＳ ゴシック" panose="020B0609070205080204" pitchFamily="49" charset="-128"/>
                <a:ea typeface="ＭＳ ゴシック" panose="020B0609070205080204" pitchFamily="49" charset="-128"/>
              </a:rPr>
              <a:t>い</a:t>
            </a:r>
            <a:r>
              <a:rPr lang="ja-JP" altLang="en-US" sz="3200" dirty="0" smtClean="0">
                <a:solidFill>
                  <a:srgbClr val="FF0000"/>
                </a:solidFill>
                <a:latin typeface="ＭＳ ゴシック" panose="020B0609070205080204" pitchFamily="49" charset="-128"/>
                <a:ea typeface="ＭＳ ゴシック" panose="020B0609070205080204" pitchFamily="49" charset="-128"/>
              </a:rPr>
              <a:t> </a:t>
            </a:r>
            <a:endParaRPr lang="en-US" altLang="ja-JP" sz="3200" dirty="0" smtClean="0">
              <a:solidFill>
                <a:srgbClr val="FF0000"/>
              </a:solidFill>
              <a:latin typeface="ＭＳ ゴシック" panose="020B0609070205080204" pitchFamily="49" charset="-128"/>
              <a:ea typeface="ＭＳ ゴシック" panose="020B0609070205080204" pitchFamily="49" charset="-128"/>
            </a:endParaRPr>
          </a:p>
          <a:p>
            <a:r>
              <a:rPr lang="en-US" altLang="ja-JP" sz="3200" dirty="0">
                <a:solidFill>
                  <a:srgbClr val="FF0000"/>
                </a:solidFill>
                <a:latin typeface="ＭＳ ゴシック" panose="020B0609070205080204" pitchFamily="49" charset="-128"/>
                <a:ea typeface="ＭＳ ゴシック" panose="020B0609070205080204" pitchFamily="49" charset="-128"/>
              </a:rPr>
              <a:t> </a:t>
            </a:r>
            <a:r>
              <a:rPr lang="en-US" altLang="ja-JP" sz="3200" dirty="0" smtClean="0">
                <a:solidFill>
                  <a:srgbClr val="FF0000"/>
                </a:solidFill>
                <a:latin typeface="ＭＳ ゴシック" panose="020B0609070205080204" pitchFamily="49" charset="-128"/>
                <a:ea typeface="ＭＳ ゴシック" panose="020B0609070205080204" pitchFamily="49" charset="-128"/>
              </a:rPr>
              <a:t>   </a:t>
            </a:r>
            <a:r>
              <a:rPr lang="ja-JP" altLang="en-US" sz="3200" dirty="0" smtClean="0">
                <a:solidFill>
                  <a:srgbClr val="FF0000"/>
                </a:solidFill>
                <a:latin typeface="ＭＳ ゴシック" panose="020B0609070205080204" pitchFamily="49" charset="-128"/>
                <a:ea typeface="ＭＳ ゴシック" panose="020B0609070205080204" pitchFamily="49" charset="-128"/>
              </a:rPr>
              <a:t>ただ</a:t>
            </a:r>
            <a:r>
              <a:rPr lang="ja-JP" altLang="en-US" sz="3200" dirty="0" err="1" smtClean="0">
                <a:solidFill>
                  <a:srgbClr val="FF0000"/>
                </a:solidFill>
                <a:latin typeface="ＭＳ ゴシック" panose="020B0609070205080204" pitchFamily="49" charset="-128"/>
                <a:ea typeface="ＭＳ ゴシック" panose="020B0609070205080204" pitchFamily="49" charset="-128"/>
              </a:rPr>
              <a:t>く場合が</a:t>
            </a:r>
            <a:r>
              <a:rPr lang="ja-JP" altLang="en-US" sz="3200" dirty="0" smtClean="0">
                <a:solidFill>
                  <a:srgbClr val="FF0000"/>
                </a:solidFill>
                <a:latin typeface="ＭＳ ゴシック" panose="020B0609070205080204" pitchFamily="49" charset="-128"/>
                <a:ea typeface="ＭＳ ゴシック" panose="020B0609070205080204" pitchFamily="49" charset="-128"/>
              </a:rPr>
              <a:t>あります。</a:t>
            </a:r>
            <a:endParaRPr lang="en-US" altLang="ja-JP" sz="3200" dirty="0">
              <a:solidFill>
                <a:srgbClr val="FF0000"/>
              </a:solidFill>
              <a:latin typeface="ＭＳ ゴシック" panose="020B0609070205080204" pitchFamily="49" charset="-128"/>
              <a:ea typeface="ＭＳ ゴシック" panose="020B0609070205080204" pitchFamily="49" charset="-128"/>
            </a:endParaRPr>
          </a:p>
          <a:p>
            <a:r>
              <a:rPr lang="en-US" altLang="ja-JP" sz="3200" dirty="0" smtClean="0">
                <a:solidFill>
                  <a:srgbClr val="FF0000"/>
                </a:solidFill>
                <a:latin typeface="ＭＳ ゴシック" panose="020B0609070205080204" pitchFamily="49" charset="-128"/>
                <a:ea typeface="ＭＳ ゴシック" panose="020B0609070205080204" pitchFamily="49" charset="-128"/>
              </a:rPr>
              <a:t>  ※3</a:t>
            </a:r>
            <a:r>
              <a:rPr lang="ja-JP" altLang="en-US" sz="3200" dirty="0">
                <a:solidFill>
                  <a:srgbClr val="FF0000"/>
                </a:solidFill>
                <a:latin typeface="ＭＳ ゴシック" panose="020B0609070205080204" pitchFamily="49" charset="-128"/>
                <a:ea typeface="ＭＳ ゴシック" panose="020B0609070205080204" pitchFamily="49" charset="-128"/>
              </a:rPr>
              <a:t> </a:t>
            </a:r>
            <a:r>
              <a:rPr lang="ja-JP" altLang="en-US" sz="3200" dirty="0" smtClean="0">
                <a:solidFill>
                  <a:srgbClr val="FF0000"/>
                </a:solidFill>
                <a:latin typeface="ＭＳ ゴシック" panose="020B0609070205080204" pitchFamily="49" charset="-128"/>
                <a:ea typeface="ＭＳ ゴシック" panose="020B0609070205080204" pitchFamily="49" charset="-128"/>
              </a:rPr>
              <a:t>入力</a:t>
            </a:r>
            <a:r>
              <a:rPr lang="ja-JP" altLang="en-US" sz="3200" dirty="0">
                <a:solidFill>
                  <a:srgbClr val="FF0000"/>
                </a:solidFill>
                <a:latin typeface="ＭＳ ゴシック" panose="020B0609070205080204" pitchFamily="49" charset="-128"/>
                <a:ea typeface="ＭＳ ゴシック" panose="020B0609070205080204" pitchFamily="49" charset="-128"/>
              </a:rPr>
              <a:t>内容</a:t>
            </a:r>
            <a:r>
              <a:rPr lang="ja-JP" altLang="en-US" sz="3200" dirty="0" smtClean="0">
                <a:solidFill>
                  <a:srgbClr val="FF0000"/>
                </a:solidFill>
                <a:latin typeface="ＭＳ ゴシック" panose="020B0609070205080204" pitchFamily="49" charset="-128"/>
                <a:ea typeface="ＭＳ ゴシック" panose="020B0609070205080204" pitchFamily="49" charset="-128"/>
              </a:rPr>
              <a:t>が公文書開示</a:t>
            </a:r>
            <a:r>
              <a:rPr lang="ja-JP" altLang="en-US" sz="3200" dirty="0">
                <a:solidFill>
                  <a:srgbClr val="FF0000"/>
                </a:solidFill>
                <a:latin typeface="ＭＳ ゴシック" panose="020B0609070205080204" pitchFamily="49" charset="-128"/>
                <a:ea typeface="ＭＳ ゴシック" panose="020B0609070205080204" pitchFamily="49" charset="-128"/>
              </a:rPr>
              <a:t>請求書</a:t>
            </a:r>
            <a:r>
              <a:rPr lang="ja-JP" altLang="en-US" sz="3200" dirty="0" smtClean="0">
                <a:solidFill>
                  <a:srgbClr val="FF0000"/>
                </a:solidFill>
                <a:latin typeface="ＭＳ ゴシック" panose="020B0609070205080204" pitchFamily="49" charset="-128"/>
                <a:ea typeface="ＭＳ ゴシック" panose="020B0609070205080204" pitchFamily="49" charset="-128"/>
              </a:rPr>
              <a:t>の</a:t>
            </a:r>
            <a:r>
              <a:rPr lang="ja-JP" altLang="en-US" sz="3200" dirty="0">
                <a:solidFill>
                  <a:srgbClr val="FF0000"/>
                </a:solidFill>
                <a:latin typeface="ＭＳ ゴシック" panose="020B0609070205080204" pitchFamily="49" charset="-128"/>
                <a:ea typeface="ＭＳ ゴシック" panose="020B0609070205080204" pitchFamily="49" charset="-128"/>
              </a:rPr>
              <a:t>枠内に収まり</a:t>
            </a:r>
            <a:r>
              <a:rPr lang="ja-JP" altLang="en-US" sz="3200" dirty="0" smtClean="0">
                <a:solidFill>
                  <a:srgbClr val="FF0000"/>
                </a:solidFill>
                <a:latin typeface="ＭＳ ゴシック" panose="020B0609070205080204" pitchFamily="49" charset="-128"/>
                <a:ea typeface="ＭＳ ゴシック" panose="020B0609070205080204" pitchFamily="49" charset="-128"/>
              </a:rPr>
              <a:t>きら  </a:t>
            </a:r>
            <a:endParaRPr lang="en-US" altLang="ja-JP" sz="3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3200" dirty="0">
                <a:solidFill>
                  <a:srgbClr val="FF0000"/>
                </a:solidFill>
                <a:latin typeface="ＭＳ ゴシック" panose="020B0609070205080204" pitchFamily="49" charset="-128"/>
                <a:ea typeface="ＭＳ ゴシック" panose="020B0609070205080204" pitchFamily="49" charset="-128"/>
              </a:rPr>
              <a:t>　</a:t>
            </a:r>
            <a:r>
              <a:rPr lang="ja-JP" altLang="en-US" sz="3200" dirty="0" smtClean="0">
                <a:solidFill>
                  <a:srgbClr val="FF0000"/>
                </a:solidFill>
                <a:latin typeface="ＭＳ ゴシック" panose="020B0609070205080204" pitchFamily="49" charset="-128"/>
                <a:ea typeface="ＭＳ ゴシック" panose="020B0609070205080204" pitchFamily="49" charset="-128"/>
              </a:rPr>
              <a:t>　ない場合、</a:t>
            </a:r>
            <a:r>
              <a:rPr lang="ja-JP" altLang="en-US" sz="3200" dirty="0">
                <a:solidFill>
                  <a:srgbClr val="FF0000"/>
                </a:solidFill>
                <a:latin typeface="ＭＳ ゴシック" panose="020B0609070205080204" pitchFamily="49" charset="-128"/>
                <a:ea typeface="ＭＳ ゴシック" panose="020B0609070205080204" pitchFamily="49" charset="-128"/>
              </a:rPr>
              <a:t>富山県が修正させていただくことが</a:t>
            </a:r>
            <a:r>
              <a:rPr lang="ja-JP" altLang="en-US" sz="3200" dirty="0" smtClean="0">
                <a:solidFill>
                  <a:srgbClr val="FF0000"/>
                </a:solidFill>
                <a:latin typeface="ＭＳ ゴシック" panose="020B0609070205080204" pitchFamily="49" charset="-128"/>
                <a:ea typeface="ＭＳ ゴシック" panose="020B0609070205080204" pitchFamily="49" charset="-128"/>
              </a:rPr>
              <a:t>あり</a:t>
            </a:r>
            <a:endParaRPr lang="en-US" altLang="ja-JP" sz="3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3200" dirty="0">
                <a:solidFill>
                  <a:srgbClr val="FF0000"/>
                </a:solidFill>
                <a:latin typeface="ＭＳ ゴシック" panose="020B0609070205080204" pitchFamily="49" charset="-128"/>
                <a:ea typeface="ＭＳ ゴシック" panose="020B0609070205080204" pitchFamily="49" charset="-128"/>
              </a:rPr>
              <a:t>　</a:t>
            </a:r>
            <a:r>
              <a:rPr lang="ja-JP" altLang="en-US" sz="3200" dirty="0" smtClean="0">
                <a:solidFill>
                  <a:srgbClr val="FF0000"/>
                </a:solidFill>
                <a:latin typeface="ＭＳ ゴシック" panose="020B0609070205080204" pitchFamily="49" charset="-128"/>
                <a:ea typeface="ＭＳ ゴシック" panose="020B0609070205080204" pitchFamily="49" charset="-128"/>
              </a:rPr>
              <a:t>　ますの</a:t>
            </a:r>
            <a:r>
              <a:rPr lang="ja-JP" altLang="en-US" sz="3200" dirty="0">
                <a:solidFill>
                  <a:srgbClr val="FF0000"/>
                </a:solidFill>
                <a:latin typeface="ＭＳ ゴシック" panose="020B0609070205080204" pitchFamily="49" charset="-128"/>
                <a:ea typeface="ＭＳ ゴシック" panose="020B0609070205080204" pitchFamily="49" charset="-128"/>
              </a:rPr>
              <a:t>で、あらかじめご了承ください</a:t>
            </a:r>
            <a:r>
              <a:rPr lang="ja-JP" altLang="en-US" sz="3200" dirty="0" smtClean="0">
                <a:solidFill>
                  <a:srgbClr val="FF0000"/>
                </a:solidFill>
                <a:latin typeface="ＭＳ ゴシック" panose="020B0609070205080204" pitchFamily="49" charset="-128"/>
                <a:ea typeface="ＭＳ ゴシック" panose="020B0609070205080204" pitchFamily="49" charset="-128"/>
              </a:rPr>
              <a:t>。</a:t>
            </a:r>
            <a:endParaRPr lang="ja-JP" altLang="en-US" sz="3200"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513221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446567" y="4133721"/>
            <a:ext cx="9393727" cy="3273465"/>
          </a:xfrm>
          <a:prstGeom prst="rect">
            <a:avLst/>
          </a:prstGeom>
        </p:spPr>
      </p:pic>
      <p:sp>
        <p:nvSpPr>
          <p:cNvPr id="2" name="タイトル 1"/>
          <p:cNvSpPr>
            <a:spLocks noGrp="1"/>
          </p:cNvSpPr>
          <p:nvPr>
            <p:ph type="title"/>
          </p:nvPr>
        </p:nvSpPr>
        <p:spPr>
          <a:xfrm>
            <a:off x="0" y="647106"/>
            <a:ext cx="10691813" cy="3545065"/>
          </a:xfrm>
        </p:spPr>
        <p:txBody>
          <a:bodyPr>
            <a:noAutofit/>
          </a:bodyPr>
          <a:lstStyle/>
          <a:p>
            <a:pPr>
              <a:lnSpc>
                <a:spcPct val="100000"/>
              </a:lnSpc>
            </a:pPr>
            <a:r>
              <a:rPr lang="ja-JP" altLang="en-US" sz="3200" dirty="0" smtClean="0">
                <a:latin typeface="ＭＳ ゴシック" panose="020B0609070205080204" pitchFamily="49" charset="-128"/>
                <a:ea typeface="ＭＳ ゴシック" panose="020B0609070205080204" pitchFamily="49" charset="-128"/>
              </a:rPr>
              <a:t>１</a:t>
            </a: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「富山県電子申請サービス」</a:t>
            </a:r>
            <a:r>
              <a:rPr lang="en-US" altLang="ja-JP" sz="3200" dirty="0" smtClean="0">
                <a:latin typeface="ＭＳ ゴシック" panose="020B0609070205080204" pitchFamily="49" charset="-128"/>
                <a:ea typeface="ＭＳ ゴシック" panose="020B0609070205080204" pitchFamily="49" charset="-128"/>
              </a:rPr>
              <a:t>※</a:t>
            </a:r>
            <a:r>
              <a:rPr lang="ja-JP" altLang="en-US" sz="3200" dirty="0" smtClean="0">
                <a:latin typeface="ＭＳ ゴシック" panose="020B0609070205080204" pitchFamily="49" charset="-128"/>
                <a:ea typeface="ＭＳ ゴシック" panose="020B0609070205080204" pitchFamily="49" charset="-128"/>
              </a:rPr>
              <a:t>のトップページを</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開きます。　</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　「</a:t>
            </a:r>
            <a:r>
              <a:rPr lang="ja-JP" altLang="en-US" sz="3200" dirty="0">
                <a:latin typeface="ＭＳ ゴシック" panose="020B0609070205080204" pitchFamily="49" charset="-128"/>
                <a:ea typeface="ＭＳ ゴシック" panose="020B0609070205080204" pitchFamily="49" charset="-128"/>
              </a:rPr>
              <a:t>申請先の選択</a:t>
            </a:r>
            <a:r>
              <a:rPr lang="ja-JP" altLang="en-US" sz="3200" dirty="0" smtClean="0">
                <a:latin typeface="ＭＳ ゴシック" panose="020B0609070205080204" pitchFamily="49" charset="-128"/>
                <a:ea typeface="ＭＳ ゴシック" panose="020B0609070205080204" pitchFamily="49" charset="-128"/>
              </a:rPr>
              <a:t>」で「</a:t>
            </a:r>
            <a:r>
              <a:rPr lang="ja-JP" altLang="en-US" sz="3200" dirty="0">
                <a:latin typeface="ＭＳ ゴシック" panose="020B0609070205080204" pitchFamily="49" charset="-128"/>
                <a:ea typeface="ＭＳ ゴシック" panose="020B0609070205080204" pitchFamily="49" charset="-128"/>
              </a:rPr>
              <a:t>富山県」をクリック</a:t>
            </a:r>
            <a:r>
              <a:rPr lang="ja-JP" altLang="en-US" sz="3200" dirty="0" smtClean="0">
                <a:latin typeface="ＭＳ ゴシック" panose="020B0609070205080204" pitchFamily="49" charset="-128"/>
                <a:ea typeface="ＭＳ ゴシック" panose="020B0609070205080204" pitchFamily="49" charset="-128"/>
              </a:rPr>
              <a:t>してく</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ださい。</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smtClean="0">
                <a:latin typeface="ＭＳ ゴシック" panose="020B0609070205080204" pitchFamily="49" charset="-128"/>
                <a:ea typeface="ＭＳ ゴシック" panose="020B0609070205080204" pitchFamily="49" charset="-128"/>
              </a:rPr>
              <a:t>　</a:t>
            </a:r>
            <a:r>
              <a:rPr lang="en-US" altLang="ja-JP" sz="3200" dirty="0" smtClean="0">
                <a:latin typeface="ＭＳ ゴシック" panose="020B0609070205080204" pitchFamily="49" charset="-128"/>
                <a:ea typeface="ＭＳ ゴシック" panose="020B0609070205080204" pitchFamily="49" charset="-128"/>
              </a:rPr>
              <a:t>※</a:t>
            </a:r>
            <a:r>
              <a:rPr lang="ja-JP" altLang="en-US" sz="3200" dirty="0" smtClean="0">
                <a:latin typeface="ＭＳ ゴシック" panose="020B0609070205080204" pitchFamily="49" charset="-128"/>
                <a:ea typeface="ＭＳ ゴシック" panose="020B0609070205080204" pitchFamily="49" charset="-128"/>
              </a:rPr>
              <a:t>インターネットで検索される場合は、「富山県電</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子申請サービス」と入力し、検索してください。</a:t>
            </a:r>
            <a:endParaRPr lang="ja-JP" altLang="en-US" sz="3200"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fld id="{8606F1DD-C7BA-46F2-ABE1-AB751FAF1F63}" type="slidenum">
              <a:rPr lang="ja-JP" altLang="en-US" sz="2205"/>
              <a:t>2</a:t>
            </a:fld>
            <a:endParaRPr lang="ja-JP" altLang="en-US" sz="2205" dirty="0"/>
          </a:p>
        </p:txBody>
      </p:sp>
      <p:sp>
        <p:nvSpPr>
          <p:cNvPr id="12" name="円/楕円 11"/>
          <p:cNvSpPr/>
          <p:nvPr/>
        </p:nvSpPr>
        <p:spPr>
          <a:xfrm>
            <a:off x="2697366" y="6508660"/>
            <a:ext cx="805489" cy="795344"/>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4"/>
          </a:p>
        </p:txBody>
      </p:sp>
      <p:cxnSp>
        <p:nvCxnSpPr>
          <p:cNvPr id="6" name="直線矢印コネクタ 5"/>
          <p:cNvCxnSpPr/>
          <p:nvPr/>
        </p:nvCxnSpPr>
        <p:spPr>
          <a:xfrm flipH="1">
            <a:off x="3390314" y="2180132"/>
            <a:ext cx="2661941" cy="4326531"/>
          </a:xfrm>
          <a:prstGeom prst="straightConnector1">
            <a:avLst/>
          </a:prstGeom>
          <a:ln w="63500">
            <a:solidFill>
              <a:srgbClr val="FF0000"/>
            </a:solidFill>
            <a:headEnd w="lg" len="lg"/>
            <a:tailEnd type="triangle"/>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smtClean="0">
                <a:solidFill>
                  <a:schemeClr val="bg1"/>
                </a:solidFill>
                <a:latin typeface="ＭＳ ゴシック" panose="020B0609070205080204" pitchFamily="49" charset="-128"/>
                <a:ea typeface="ＭＳ ゴシック" panose="020B0609070205080204" pitchFamily="49" charset="-128"/>
              </a:rPr>
              <a:t>Ⅰ</a:t>
            </a:r>
            <a:r>
              <a:rPr lang="ja-JP" altLang="en-US" sz="3527" b="1" dirty="0" smtClean="0">
                <a:solidFill>
                  <a:schemeClr val="bg1"/>
                </a:solidFill>
                <a:latin typeface="ＭＳ ゴシック" panose="020B0609070205080204" pitchFamily="49" charset="-128"/>
                <a:ea typeface="ＭＳ ゴシック" panose="020B0609070205080204" pitchFamily="49" charset="-128"/>
              </a:rPr>
              <a:t>　富山県電子申請サービスへのログイン　</a:t>
            </a:r>
            <a:r>
              <a:rPr lang="en-US" altLang="ja-JP" sz="3527" b="1" dirty="0" smtClean="0">
                <a:solidFill>
                  <a:schemeClr val="bg1"/>
                </a:solidFill>
                <a:latin typeface="ＭＳ ゴシック" panose="020B0609070205080204" pitchFamily="49" charset="-128"/>
                <a:ea typeface="ＭＳ ゴシック" panose="020B0609070205080204" pitchFamily="49" charset="-128"/>
              </a:rPr>
              <a:t>1/5</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969103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20</a:t>
            </a:fld>
            <a:endParaRPr kumimoji="1" lang="ja-JP" altLang="en-US"/>
          </a:p>
        </p:txBody>
      </p:sp>
      <p:sp>
        <p:nvSpPr>
          <p:cNvPr id="4" name="テキスト ボックス 3"/>
          <p:cNvSpPr txBox="1"/>
          <p:nvPr/>
        </p:nvSpPr>
        <p:spPr>
          <a:xfrm>
            <a:off x="-3" y="-6003"/>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Ⅲ</a:t>
            </a:r>
            <a:r>
              <a:rPr lang="ja-JP" altLang="en-US" sz="3527" b="1" dirty="0" smtClean="0">
                <a:solidFill>
                  <a:schemeClr val="bg1"/>
                </a:solidFill>
                <a:latin typeface="ＭＳ ゴシック" panose="020B0609070205080204" pitchFamily="49" charset="-128"/>
                <a:ea typeface="ＭＳ ゴシック" panose="020B0609070205080204" pitchFamily="49" charset="-128"/>
              </a:rPr>
              <a:t>　送信完了</a:t>
            </a:r>
            <a:r>
              <a:rPr lang="ja-JP" altLang="en-US" sz="3527" b="1" dirty="0">
                <a:solidFill>
                  <a:schemeClr val="bg1"/>
                </a:solidFill>
                <a:latin typeface="ＭＳ ゴシック" panose="020B0609070205080204" pitchFamily="49" charset="-128"/>
                <a:ea typeface="ＭＳ ゴシック" panose="020B0609070205080204" pitchFamily="49" charset="-128"/>
              </a:rPr>
              <a:t>後</a:t>
            </a:r>
            <a:r>
              <a:rPr lang="ja-JP" altLang="en-US" sz="3527" b="1" dirty="0" smtClean="0">
                <a:solidFill>
                  <a:schemeClr val="bg1"/>
                </a:solidFill>
                <a:latin typeface="ＭＳ ゴシック" panose="020B0609070205080204" pitchFamily="49" charset="-128"/>
                <a:ea typeface="ＭＳ ゴシック" panose="020B0609070205080204" pitchFamily="49" charset="-128"/>
              </a:rPr>
              <a:t>の流れ　</a:t>
            </a:r>
            <a:r>
              <a:rPr lang="en-US" altLang="ja-JP" sz="3527" b="1" dirty="0">
                <a:solidFill>
                  <a:schemeClr val="bg1"/>
                </a:solidFill>
                <a:latin typeface="ＭＳ ゴシック" panose="020B0609070205080204" pitchFamily="49" charset="-128"/>
                <a:ea typeface="ＭＳ ゴシック" panose="020B0609070205080204" pitchFamily="49" charset="-128"/>
              </a:rPr>
              <a:t>2</a:t>
            </a:r>
            <a:r>
              <a:rPr lang="en-US" altLang="ja-JP" sz="3527" b="1" dirty="0" smtClean="0">
                <a:solidFill>
                  <a:schemeClr val="bg1"/>
                </a:solidFill>
                <a:latin typeface="ＭＳ ゴシック" panose="020B0609070205080204" pitchFamily="49" charset="-128"/>
                <a:ea typeface="ＭＳ ゴシック" panose="020B0609070205080204" pitchFamily="49" charset="-128"/>
              </a:rPr>
              <a:t>/2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
        <p:nvSpPr>
          <p:cNvPr id="5" name="タイトル 1"/>
          <p:cNvSpPr txBox="1">
            <a:spLocks/>
          </p:cNvSpPr>
          <p:nvPr/>
        </p:nvSpPr>
        <p:spPr>
          <a:xfrm>
            <a:off x="-4" y="311552"/>
            <a:ext cx="10691813" cy="6364171"/>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3200" dirty="0" smtClean="0">
                <a:latin typeface="ＭＳ ゴシック" panose="020B0609070205080204" pitchFamily="49" charset="-128"/>
                <a:ea typeface="ＭＳ ゴシック" panose="020B0609070205080204" pitchFamily="49" charset="-128"/>
              </a:rPr>
              <a:t>２　正式受付後、「審査完了」の電子メールが届きます。</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a:solidFill>
                  <a:srgbClr val="FF0000"/>
                </a:solidFill>
                <a:latin typeface="ＭＳ ゴシック" panose="020B0609070205080204" pitchFamily="49" charset="-128"/>
                <a:ea typeface="ＭＳ ゴシック" panose="020B0609070205080204" pitchFamily="49" charset="-128"/>
              </a:rPr>
              <a:t>　</a:t>
            </a:r>
            <a:r>
              <a:rPr lang="ja-JP" altLang="en-US" sz="3200" dirty="0" smtClean="0">
                <a:solidFill>
                  <a:srgbClr val="FF0000"/>
                </a:solidFill>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この受付日から</a:t>
            </a:r>
            <a:r>
              <a:rPr lang="ja-JP" altLang="en-US" sz="3200" dirty="0">
                <a:latin typeface="ＭＳ ゴシック" panose="020B0609070205080204" pitchFamily="49" charset="-128"/>
                <a:ea typeface="ＭＳ ゴシック" panose="020B0609070205080204" pitchFamily="49" charset="-128"/>
              </a:rPr>
              <a:t>起算して</a:t>
            </a:r>
            <a:r>
              <a:rPr lang="en-US" altLang="ja-JP" sz="3200" dirty="0">
                <a:latin typeface="ＭＳ ゴシック" panose="020B0609070205080204" pitchFamily="49" charset="-128"/>
                <a:ea typeface="ＭＳ ゴシック" panose="020B0609070205080204" pitchFamily="49" charset="-128"/>
              </a:rPr>
              <a:t>15</a:t>
            </a:r>
            <a:r>
              <a:rPr lang="ja-JP" altLang="en-US" sz="3200" dirty="0">
                <a:latin typeface="ＭＳ ゴシック" panose="020B0609070205080204" pitchFamily="49" charset="-128"/>
                <a:ea typeface="ＭＳ ゴシック" panose="020B0609070205080204" pitchFamily="49" charset="-128"/>
              </a:rPr>
              <a:t>日</a:t>
            </a:r>
            <a:r>
              <a:rPr lang="ja-JP" altLang="en-US" sz="3200" dirty="0" smtClean="0">
                <a:latin typeface="ＭＳ ゴシック" panose="020B0609070205080204" pitchFamily="49" charset="-128"/>
                <a:ea typeface="ＭＳ ゴシック" panose="020B0609070205080204" pitchFamily="49" charset="-128"/>
              </a:rPr>
              <a:t>以内</a:t>
            </a:r>
            <a:r>
              <a:rPr lang="en-US" altLang="ja-JP" sz="3200" dirty="0" smtClean="0">
                <a:solidFill>
                  <a:srgbClr val="FF0000"/>
                </a:solidFill>
                <a:latin typeface="ＭＳ ゴシック" panose="020B0609070205080204" pitchFamily="49" charset="-128"/>
                <a:ea typeface="ＭＳ ゴシック" panose="020B0609070205080204" pitchFamily="49" charset="-128"/>
              </a:rPr>
              <a:t>※</a:t>
            </a:r>
            <a:r>
              <a:rPr lang="ja-JP" altLang="en-US" sz="3200" dirty="0" smtClean="0">
                <a:latin typeface="ＭＳ ゴシック" panose="020B0609070205080204" pitchFamily="49" charset="-128"/>
                <a:ea typeface="ＭＳ ゴシック" panose="020B0609070205080204" pitchFamily="49" charset="-128"/>
              </a:rPr>
              <a:t>に実施</a:t>
            </a:r>
            <a:r>
              <a:rPr lang="ja-JP" altLang="en-US" sz="3200" dirty="0">
                <a:latin typeface="ＭＳ ゴシック" panose="020B0609070205080204" pitchFamily="49" charset="-128"/>
                <a:ea typeface="ＭＳ ゴシック" panose="020B0609070205080204" pitchFamily="49" charset="-128"/>
              </a:rPr>
              <a:t>機関に</a:t>
            </a:r>
            <a:r>
              <a:rPr lang="ja-JP" altLang="en-US" sz="3200" dirty="0" err="1" smtClean="0">
                <a:latin typeface="ＭＳ ゴシック" panose="020B0609070205080204" pitchFamily="49" charset="-128"/>
                <a:ea typeface="ＭＳ ゴシック" panose="020B0609070205080204" pitchFamily="49" charset="-128"/>
              </a:rPr>
              <a:t>お</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いて</a:t>
            </a:r>
            <a:r>
              <a:rPr lang="ja-JP" altLang="en-US" sz="3200" dirty="0">
                <a:latin typeface="ＭＳ ゴシック" panose="020B0609070205080204" pitchFamily="49" charset="-128"/>
                <a:ea typeface="ＭＳ ゴシック" panose="020B0609070205080204" pitchFamily="49" charset="-128"/>
              </a:rPr>
              <a:t>文書の開示・非開示を決定し、書面でお知らせ</a:t>
            </a:r>
            <a:r>
              <a:rPr lang="ja-JP" altLang="en-US" sz="3200" dirty="0" smtClean="0">
                <a:latin typeface="ＭＳ ゴシック" panose="020B0609070205080204" pitchFamily="49" charset="-128"/>
                <a:ea typeface="ＭＳ ゴシック" panose="020B0609070205080204" pitchFamily="49" charset="-128"/>
              </a:rPr>
              <a:t>し</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ます</a:t>
            </a:r>
            <a:r>
              <a:rPr lang="ja-JP" altLang="en-US" sz="3200" dirty="0">
                <a:latin typeface="ＭＳ ゴシック" panose="020B0609070205080204" pitchFamily="49" charset="-128"/>
                <a:ea typeface="ＭＳ ゴシック" panose="020B0609070205080204" pitchFamily="49" charset="-128"/>
              </a:rPr>
              <a:t>。</a:t>
            </a:r>
            <a:br>
              <a:rPr lang="ja-JP" altLang="en-US"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ただし、請求のあった公文書が大量にあるなど</a:t>
            </a:r>
            <a:r>
              <a:rPr lang="ja-JP" altLang="en-US" sz="3200" dirty="0" smtClean="0">
                <a:latin typeface="ＭＳ ゴシック" panose="020B0609070205080204" pitchFamily="49" charset="-128"/>
                <a:ea typeface="ＭＳ ゴシック" panose="020B0609070205080204" pitchFamily="49" charset="-128"/>
              </a:rPr>
              <a:t>事務</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処理上</a:t>
            </a:r>
            <a:r>
              <a:rPr lang="ja-JP" altLang="en-US" sz="3200" dirty="0">
                <a:latin typeface="ＭＳ ゴシック" panose="020B0609070205080204" pitchFamily="49" charset="-128"/>
                <a:ea typeface="ＭＳ ゴシック" panose="020B0609070205080204" pitchFamily="49" charset="-128"/>
              </a:rPr>
              <a:t>困難な場合は、その期間を延長</a:t>
            </a:r>
            <a:r>
              <a:rPr lang="ja-JP" altLang="en-US" sz="3200" dirty="0" smtClean="0">
                <a:latin typeface="ＭＳ ゴシック" panose="020B0609070205080204" pitchFamily="49" charset="-128"/>
                <a:ea typeface="ＭＳ ゴシック" panose="020B0609070205080204" pitchFamily="49" charset="-128"/>
              </a:rPr>
              <a:t>する</a:t>
            </a:r>
            <a:r>
              <a:rPr lang="ja-JP" altLang="en-US" sz="3200" dirty="0">
                <a:latin typeface="ＭＳ ゴシック" panose="020B0609070205080204" pitchFamily="49" charset="-128"/>
                <a:ea typeface="ＭＳ ゴシック" panose="020B0609070205080204" pitchFamily="49" charset="-128"/>
              </a:rPr>
              <a:t>ことが</a:t>
            </a:r>
            <a:r>
              <a:rPr lang="ja-JP" altLang="en-US" sz="3200" dirty="0" smtClean="0">
                <a:latin typeface="ＭＳ ゴシック" panose="020B0609070205080204" pitchFamily="49" charset="-128"/>
                <a:ea typeface="ＭＳ ゴシック" panose="020B0609070205080204" pitchFamily="49" charset="-128"/>
              </a:rPr>
              <a:t>あり</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ます。</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この</a:t>
            </a:r>
            <a:r>
              <a:rPr lang="ja-JP" altLang="en-US" sz="3200" dirty="0">
                <a:latin typeface="ＭＳ ゴシック" panose="020B0609070205080204" pitchFamily="49" charset="-128"/>
                <a:ea typeface="ＭＳ ゴシック" panose="020B0609070205080204" pitchFamily="49" charset="-128"/>
              </a:rPr>
              <a:t>場合、延長する期間やその理由を上記の</a:t>
            </a:r>
            <a:r>
              <a:rPr lang="ja-JP" altLang="en-US" sz="3200" dirty="0" smtClean="0">
                <a:latin typeface="ＭＳ ゴシック" panose="020B0609070205080204" pitchFamily="49" charset="-128"/>
                <a:ea typeface="ＭＳ ゴシック" panose="020B0609070205080204" pitchFamily="49" charset="-128"/>
              </a:rPr>
              <a:t>期間内</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に</a:t>
            </a:r>
            <a:r>
              <a:rPr lang="ja-JP" altLang="en-US" sz="3200" dirty="0">
                <a:latin typeface="ＭＳ ゴシック" panose="020B0609070205080204" pitchFamily="49" charset="-128"/>
                <a:ea typeface="ＭＳ ゴシック" panose="020B0609070205080204" pitchFamily="49" charset="-128"/>
              </a:rPr>
              <a:t>書面でお知らせ</a:t>
            </a:r>
            <a:r>
              <a:rPr lang="ja-JP" altLang="en-US" sz="3200" dirty="0" smtClean="0">
                <a:latin typeface="ＭＳ ゴシック" panose="020B0609070205080204" pitchFamily="49" charset="-128"/>
                <a:ea typeface="ＭＳ ゴシック" panose="020B0609070205080204" pitchFamily="49" charset="-128"/>
              </a:rPr>
              <a:t>します。</a:t>
            </a:r>
            <a:endParaRPr lang="en-US" altLang="ja-JP" sz="3200" dirty="0" smtClean="0">
              <a:latin typeface="ＭＳ ゴシック" panose="020B0609070205080204" pitchFamily="49" charset="-128"/>
              <a:ea typeface="ＭＳ ゴシック" panose="020B0609070205080204" pitchFamily="49" charset="-128"/>
            </a:endParaRPr>
          </a:p>
          <a:p>
            <a:endParaRPr lang="en-US" altLang="ja-JP" sz="3200" dirty="0">
              <a:solidFill>
                <a:srgbClr val="FF0000"/>
              </a:solidFill>
              <a:latin typeface="ＭＳ ゴシック" panose="020B0609070205080204" pitchFamily="49" charset="-128"/>
              <a:ea typeface="ＭＳ ゴシック" panose="020B0609070205080204" pitchFamily="49" charset="-128"/>
            </a:endParaRPr>
          </a:p>
          <a:p>
            <a:r>
              <a:rPr lang="ja-JP" altLang="en-US" sz="3200" dirty="0" smtClean="0">
                <a:solidFill>
                  <a:srgbClr val="FF0000"/>
                </a:solidFill>
                <a:latin typeface="ＭＳ ゴシック" panose="020B0609070205080204" pitchFamily="49" charset="-128"/>
                <a:ea typeface="ＭＳ ゴシック" panose="020B0609070205080204" pitchFamily="49" charset="-128"/>
              </a:rPr>
              <a:t>　</a:t>
            </a:r>
            <a:r>
              <a:rPr lang="en-US" altLang="ja-JP" sz="3200" dirty="0" smtClean="0">
                <a:solidFill>
                  <a:srgbClr val="FF0000"/>
                </a:solidFill>
                <a:latin typeface="ＭＳ ゴシック" panose="020B0609070205080204" pitchFamily="49" charset="-128"/>
                <a:ea typeface="ＭＳ ゴシック" panose="020B0609070205080204" pitchFamily="49" charset="-128"/>
              </a:rPr>
              <a:t>※</a:t>
            </a:r>
            <a:r>
              <a:rPr lang="ja-JP" altLang="en-US" sz="3200" dirty="0">
                <a:solidFill>
                  <a:srgbClr val="FF0000"/>
                </a:solidFill>
                <a:latin typeface="ＭＳ ゴシック" panose="020B0609070205080204" pitchFamily="49" charset="-128"/>
                <a:ea typeface="ＭＳ ゴシック" panose="020B0609070205080204" pitchFamily="49" charset="-128"/>
              </a:rPr>
              <a:t> </a:t>
            </a:r>
            <a:r>
              <a:rPr lang="en-US" altLang="ja-JP" sz="3200" dirty="0" smtClean="0">
                <a:solidFill>
                  <a:srgbClr val="FF0000"/>
                </a:solidFill>
                <a:latin typeface="ＭＳ ゴシック" panose="020B0609070205080204" pitchFamily="49" charset="-128"/>
                <a:ea typeface="ＭＳ ゴシック" panose="020B0609070205080204" pitchFamily="49" charset="-128"/>
              </a:rPr>
              <a:t>15</a:t>
            </a:r>
            <a:r>
              <a:rPr lang="ja-JP" altLang="en-US" sz="3200" dirty="0" smtClean="0">
                <a:solidFill>
                  <a:srgbClr val="FF0000"/>
                </a:solidFill>
                <a:latin typeface="ＭＳ ゴシック" panose="020B0609070205080204" pitchFamily="49" charset="-128"/>
                <a:ea typeface="ＭＳ ゴシック" panose="020B0609070205080204" pitchFamily="49" charset="-128"/>
              </a:rPr>
              <a:t>日目が</a:t>
            </a:r>
            <a:r>
              <a:rPr lang="ja-JP" altLang="en-US" sz="3200" dirty="0">
                <a:solidFill>
                  <a:srgbClr val="FF0000"/>
                </a:solidFill>
                <a:latin typeface="ＭＳ ゴシック" panose="020B0609070205080204" pitchFamily="49" charset="-128"/>
                <a:ea typeface="ＭＳ ゴシック" panose="020B0609070205080204" pitchFamily="49" charset="-128"/>
              </a:rPr>
              <a:t>週休日、祝日等に当たる場合</a:t>
            </a:r>
            <a:r>
              <a:rPr lang="ja-JP" altLang="en-US" sz="3200" dirty="0" smtClean="0">
                <a:solidFill>
                  <a:srgbClr val="FF0000"/>
                </a:solidFill>
                <a:latin typeface="ＭＳ ゴシック" panose="020B0609070205080204" pitchFamily="49" charset="-128"/>
                <a:ea typeface="ＭＳ ゴシック" panose="020B0609070205080204" pitchFamily="49" charset="-128"/>
              </a:rPr>
              <a:t>は翌開庁</a:t>
            </a:r>
            <a:r>
              <a:rPr lang="ja-JP" altLang="en-US" sz="3200" dirty="0">
                <a:solidFill>
                  <a:srgbClr val="FF0000"/>
                </a:solidFill>
                <a:latin typeface="ＭＳ ゴシック" panose="020B0609070205080204" pitchFamily="49" charset="-128"/>
                <a:ea typeface="ＭＳ ゴシック" panose="020B0609070205080204" pitchFamily="49" charset="-128"/>
              </a:rPr>
              <a:t>日</a:t>
            </a:r>
            <a:r>
              <a:rPr lang="ja-JP" altLang="en-US" sz="3200" dirty="0" smtClean="0">
                <a:solidFill>
                  <a:srgbClr val="FF0000"/>
                </a:solidFill>
                <a:latin typeface="ＭＳ ゴシック" panose="020B0609070205080204" pitchFamily="49" charset="-128"/>
                <a:ea typeface="ＭＳ ゴシック" panose="020B0609070205080204" pitchFamily="49" charset="-128"/>
              </a:rPr>
              <a:t>　　</a:t>
            </a:r>
            <a:endParaRPr lang="en-US" altLang="ja-JP" sz="3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3200" dirty="0">
                <a:solidFill>
                  <a:srgbClr val="FF0000"/>
                </a:solidFill>
                <a:latin typeface="ＭＳ ゴシック" panose="020B0609070205080204" pitchFamily="49" charset="-128"/>
                <a:ea typeface="ＭＳ ゴシック" panose="020B0609070205080204" pitchFamily="49" charset="-128"/>
              </a:rPr>
              <a:t>　</a:t>
            </a:r>
            <a:r>
              <a:rPr lang="ja-JP" altLang="en-US" sz="3200" dirty="0" smtClean="0">
                <a:solidFill>
                  <a:srgbClr val="FF0000"/>
                </a:solidFill>
                <a:latin typeface="ＭＳ ゴシック" panose="020B0609070205080204" pitchFamily="49" charset="-128"/>
                <a:ea typeface="ＭＳ ゴシック" panose="020B0609070205080204" pitchFamily="49" charset="-128"/>
              </a:rPr>
              <a:t>　</a:t>
            </a:r>
            <a:r>
              <a:rPr lang="ja-JP" altLang="en-US" sz="3200" dirty="0">
                <a:solidFill>
                  <a:srgbClr val="FF0000"/>
                </a:solidFill>
                <a:latin typeface="ＭＳ ゴシック" panose="020B0609070205080204" pitchFamily="49" charset="-128"/>
                <a:ea typeface="ＭＳ ゴシック" panose="020B0609070205080204" pitchFamily="49" charset="-128"/>
              </a:rPr>
              <a:t> </a:t>
            </a:r>
            <a:r>
              <a:rPr lang="ja-JP" altLang="en-US" sz="3200" dirty="0" smtClean="0">
                <a:solidFill>
                  <a:srgbClr val="FF0000"/>
                </a:solidFill>
                <a:latin typeface="ＭＳ ゴシック" panose="020B0609070205080204" pitchFamily="49" charset="-128"/>
                <a:ea typeface="ＭＳ ゴシック" panose="020B0609070205080204" pitchFamily="49" charset="-128"/>
              </a:rPr>
              <a:t>となります。</a:t>
            </a:r>
            <a:endParaRPr lang="ja-JP" altLang="en-US" sz="3200"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90131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 y="1012880"/>
            <a:ext cx="10691813" cy="5838086"/>
          </a:xfrm>
        </p:spPr>
        <p:txBody>
          <a:bodyPr/>
          <a:lstStyle/>
          <a:p>
            <a:r>
              <a:rPr kumimoji="1" lang="en-US" altLang="ja-JP" sz="3200" dirty="0" smtClean="0">
                <a:latin typeface="ＭＳ ゴシック" panose="020B0609070205080204" pitchFamily="49" charset="-128"/>
                <a:ea typeface="ＭＳ ゴシック" panose="020B0609070205080204" pitchFamily="49" charset="-128"/>
              </a:rPr>
              <a:t/>
            </a:r>
            <a:br>
              <a:rPr kumimoji="1" lang="en-US" altLang="ja-JP" sz="3200" dirty="0" smtClean="0">
                <a:latin typeface="ＭＳ ゴシック" panose="020B0609070205080204" pitchFamily="49" charset="-128"/>
                <a:ea typeface="ＭＳ ゴシック" panose="020B0609070205080204" pitchFamily="49" charset="-128"/>
              </a:rPr>
            </a:br>
            <a:r>
              <a:rPr kumimoji="1" lang="ja-JP" altLang="en-US" sz="3200" dirty="0" smtClean="0">
                <a:latin typeface="ＭＳ ゴシック" panose="020B0609070205080204" pitchFamily="49" charset="-128"/>
                <a:ea typeface="ＭＳ ゴシック" panose="020B0609070205080204" pitchFamily="49" charset="-128"/>
              </a:rPr>
              <a:t>　ご不明点は、担当までお問い合わせください。</a:t>
            </a:r>
            <a:r>
              <a:rPr kumimoji="1" lang="en-US" altLang="ja-JP" sz="3200" dirty="0" smtClean="0">
                <a:latin typeface="ＭＳ ゴシック" panose="020B0609070205080204" pitchFamily="49" charset="-128"/>
                <a:ea typeface="ＭＳ ゴシック" panose="020B0609070205080204" pitchFamily="49" charset="-128"/>
              </a:rPr>
              <a:t/>
            </a:r>
            <a:br>
              <a:rPr kumimoji="1" lang="en-US" altLang="ja-JP" sz="3200" dirty="0" smtClean="0">
                <a:latin typeface="ＭＳ ゴシック" panose="020B0609070205080204" pitchFamily="49" charset="-128"/>
                <a:ea typeface="ＭＳ ゴシック" panose="020B0609070205080204" pitchFamily="49" charset="-128"/>
              </a:rPr>
            </a:br>
            <a:r>
              <a:rPr lang="en-US" altLang="ja-JP" sz="3200" dirty="0">
                <a:latin typeface="ＭＳ ゴシック" panose="020B0609070205080204" pitchFamily="49" charset="-128"/>
                <a:ea typeface="ＭＳ ゴシック" panose="020B0609070205080204" pitchFamily="49" charset="-128"/>
              </a:rPr>
              <a:t/>
            </a:r>
            <a:br>
              <a:rPr lang="en-US" altLang="ja-JP" sz="3200" dirty="0">
                <a:latin typeface="ＭＳ ゴシック" panose="020B0609070205080204" pitchFamily="49" charset="-128"/>
                <a:ea typeface="ＭＳ ゴシック" panose="020B0609070205080204" pitchFamily="49" charset="-128"/>
              </a:rPr>
            </a:b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smtClean="0">
                <a:latin typeface="ＭＳ ゴシック" panose="020B0609070205080204" pitchFamily="49" charset="-128"/>
                <a:ea typeface="ＭＳ ゴシック" panose="020B0609070205080204" pitchFamily="49" charset="-128"/>
              </a:rPr>
              <a:t>　＜事務担当＞</a:t>
            </a:r>
            <a:r>
              <a:rPr lang="en-US" altLang="ja-JP" sz="3200" dirty="0">
                <a:latin typeface="ＭＳ ゴシック" panose="020B0609070205080204" pitchFamily="49" charset="-128"/>
                <a:ea typeface="ＭＳ ゴシック" panose="020B0609070205080204" pitchFamily="49" charset="-128"/>
              </a:rPr>
              <a:t/>
            </a:r>
            <a:br>
              <a:rPr lang="en-US" altLang="ja-JP" sz="3200" dirty="0">
                <a:latin typeface="ＭＳ ゴシック" panose="020B0609070205080204" pitchFamily="49" charset="-128"/>
                <a:ea typeface="ＭＳ ゴシック" panose="020B0609070205080204" pitchFamily="49" charset="-128"/>
              </a:rPr>
            </a:br>
            <a:r>
              <a:rPr lang="ja-JP" altLang="en-US" sz="3200" dirty="0" smtClean="0">
                <a:latin typeface="ＭＳ ゴシック" panose="020B0609070205080204" pitchFamily="49" charset="-128"/>
                <a:ea typeface="ＭＳ ゴシック" panose="020B0609070205080204" pitchFamily="49" charset="-128"/>
              </a:rPr>
              <a:t>　　</a:t>
            </a: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富山県経営管理部文書総務課情報公開係</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　　　（電  話）　</a:t>
            </a:r>
            <a:r>
              <a:rPr lang="en-US" altLang="ja-JP" sz="3200" dirty="0" smtClean="0">
                <a:latin typeface="ＭＳ ゴシック" panose="020B0609070205080204" pitchFamily="49" charset="-128"/>
                <a:ea typeface="ＭＳ ゴシック" panose="020B0609070205080204" pitchFamily="49" charset="-128"/>
              </a:rPr>
              <a:t>076-444-3111</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　　　（</a:t>
            </a:r>
            <a:r>
              <a:rPr lang="en-US" altLang="ja-JP" sz="3200" dirty="0" smtClean="0">
                <a:latin typeface="ＭＳ ゴシック" panose="020B0609070205080204" pitchFamily="49" charset="-128"/>
                <a:ea typeface="ＭＳ ゴシック" panose="020B0609070205080204" pitchFamily="49" charset="-128"/>
              </a:rPr>
              <a:t>E-mail</a:t>
            </a:r>
            <a:r>
              <a:rPr lang="ja-JP" altLang="en-US" sz="3200" dirty="0" smtClean="0">
                <a:latin typeface="ＭＳ ゴシック" panose="020B0609070205080204" pitchFamily="49" charset="-128"/>
                <a:ea typeface="ＭＳ ゴシック" panose="020B0609070205080204" pitchFamily="49" charset="-128"/>
              </a:rPr>
              <a:t>）　</a:t>
            </a:r>
            <a:r>
              <a:rPr lang="en-US" altLang="ja-JP" sz="3200" dirty="0" smtClean="0">
                <a:latin typeface="ＭＳ ゴシック" panose="020B0609070205080204" pitchFamily="49" charset="-128"/>
                <a:ea typeface="ＭＳ ゴシック" panose="020B0609070205080204" pitchFamily="49" charset="-128"/>
              </a:rPr>
              <a:t>abunshosomu@pref.toyama.lg.jp</a:t>
            </a:r>
            <a:r>
              <a:rPr lang="en-US" altLang="ja-JP" dirty="0" smtClean="0"/>
              <a:t/>
            </a:r>
            <a:br>
              <a:rPr lang="en-US" altLang="ja-JP" dirty="0" smtClean="0"/>
            </a:br>
            <a:endParaRPr kumimoji="1" lang="ja-JP" altLang="en-US" dirty="0"/>
          </a:p>
        </p:txBody>
      </p:sp>
      <p:sp>
        <p:nvSpPr>
          <p:cNvPr id="3" name="スライド番号プレースホルダー 2"/>
          <p:cNvSpPr>
            <a:spLocks noGrp="1"/>
          </p:cNvSpPr>
          <p:nvPr>
            <p:ph type="sldNum" sz="quarter" idx="12"/>
          </p:nvPr>
        </p:nvSpPr>
        <p:spPr/>
        <p:txBody>
          <a:bodyPr/>
          <a:lstStyle/>
          <a:p>
            <a:fld id="{8606F1DD-C7BA-46F2-ABE1-AB751FAF1F63}" type="slidenum">
              <a:rPr lang="ja-JP" altLang="en-US" sz="2205"/>
              <a:t>21</a:t>
            </a:fld>
            <a:endParaRPr lang="ja-JP" altLang="en-US" sz="2205" dirty="0"/>
          </a:p>
        </p:txBody>
      </p:sp>
    </p:spTree>
    <p:extLst>
      <p:ext uri="{BB962C8B-B14F-4D97-AF65-F5344CB8AC3E}">
        <p14:creationId xmlns:p14="http://schemas.microsoft.com/office/powerpoint/2010/main" val="2231729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 y="645456"/>
            <a:ext cx="10691815" cy="2790323"/>
          </a:xfrm>
        </p:spPr>
        <p:txBody>
          <a:bodyPr>
            <a:normAutofit/>
          </a:bodyPr>
          <a:lstStyle/>
          <a:p>
            <a:r>
              <a:rPr lang="ja-JP" altLang="en-US" sz="3200" dirty="0">
                <a:latin typeface="ＭＳ ゴシック" panose="020B0609070205080204" pitchFamily="49" charset="-128"/>
                <a:ea typeface="ＭＳ ゴシック" panose="020B0609070205080204" pitchFamily="49" charset="-128"/>
              </a:rPr>
              <a:t>２　「キーワードで絞り込む」に「情報公開制度」</a:t>
            </a:r>
            <a:r>
              <a:rPr lang="ja-JP" altLang="en-US" sz="3200" dirty="0" smtClean="0">
                <a:latin typeface="ＭＳ ゴシック" panose="020B0609070205080204" pitchFamily="49" charset="-128"/>
                <a:ea typeface="ＭＳ ゴシック" panose="020B0609070205080204" pitchFamily="49" charset="-128"/>
              </a:rPr>
              <a:t>と</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入力して検索</a:t>
            </a:r>
            <a:r>
              <a:rPr lang="ja-JP" altLang="en-US" sz="3200" dirty="0">
                <a:latin typeface="ＭＳ ゴシック" panose="020B0609070205080204" pitchFamily="49" charset="-128"/>
                <a:ea typeface="ＭＳ ゴシック" panose="020B0609070205080204" pitchFamily="49" charset="-128"/>
              </a:rPr>
              <a:t>してください。</a:t>
            </a:r>
            <a:r>
              <a:rPr lang="en-US" altLang="ja-JP" sz="3200" dirty="0">
                <a:latin typeface="ＭＳ ゴシック" panose="020B0609070205080204" pitchFamily="49" charset="-128"/>
                <a:ea typeface="ＭＳ ゴシック" panose="020B0609070205080204" pitchFamily="49" charset="-128"/>
              </a:rPr>
              <a:t/>
            </a:r>
            <a:br>
              <a:rPr lang="en-US" altLang="ja-JP" sz="3200" dirty="0">
                <a:latin typeface="ＭＳ ゴシック" panose="020B0609070205080204" pitchFamily="49" charset="-128"/>
                <a:ea typeface="ＭＳ ゴシック" panose="020B0609070205080204" pitchFamily="49" charset="-128"/>
              </a:rPr>
            </a:br>
            <a:r>
              <a:rPr lang="en-US" altLang="ja-JP" sz="3200" dirty="0">
                <a:latin typeface="ＭＳ ゴシック" panose="020B0609070205080204" pitchFamily="49" charset="-128"/>
                <a:ea typeface="ＭＳ ゴシック" panose="020B0609070205080204" pitchFamily="49" charset="-128"/>
              </a:rPr>
              <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３　「手続の選択」で「情報公開制度（</a:t>
            </a:r>
            <a:r>
              <a:rPr lang="ja-JP" altLang="en-US" sz="3200" dirty="0" smtClean="0">
                <a:latin typeface="ＭＳ ゴシック" panose="020B0609070205080204" pitchFamily="49" charset="-128"/>
                <a:ea typeface="ＭＳ ゴシック" panose="020B0609070205080204" pitchFamily="49" charset="-128"/>
              </a:rPr>
              <a:t>公文書開示請</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求</a:t>
            </a:r>
            <a:r>
              <a:rPr lang="ja-JP" altLang="en-US" sz="3200" dirty="0">
                <a:latin typeface="ＭＳ ゴシック" panose="020B0609070205080204" pitchFamily="49" charset="-128"/>
                <a:ea typeface="ＭＳ ゴシック" panose="020B0609070205080204" pitchFamily="49" charset="-128"/>
              </a:rPr>
              <a:t>制度）」をクリックしてください。</a:t>
            </a:r>
          </a:p>
        </p:txBody>
      </p:sp>
      <p:sp>
        <p:nvSpPr>
          <p:cNvPr id="5" name="スライド番号プレースホルダー 4"/>
          <p:cNvSpPr>
            <a:spLocks noGrp="1"/>
          </p:cNvSpPr>
          <p:nvPr>
            <p:ph type="sldNum" sz="quarter" idx="12"/>
          </p:nvPr>
        </p:nvSpPr>
        <p:spPr/>
        <p:txBody>
          <a:bodyPr/>
          <a:lstStyle/>
          <a:p>
            <a:fld id="{8606F1DD-C7BA-46F2-ABE1-AB751FAF1F63}" type="slidenum">
              <a:rPr lang="ja-JP" altLang="en-US" sz="2205"/>
              <a:t>3</a:t>
            </a:fld>
            <a:endParaRPr lang="ja-JP" altLang="en-US" sz="2205" dirty="0"/>
          </a:p>
        </p:txBody>
      </p:sp>
      <p:sp>
        <p:nvSpPr>
          <p:cNvPr id="12" name="右矢印 11"/>
          <p:cNvSpPr/>
          <p:nvPr/>
        </p:nvSpPr>
        <p:spPr>
          <a:xfrm>
            <a:off x="4790369" y="4947623"/>
            <a:ext cx="836708" cy="894156"/>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4"/>
          </a:p>
        </p:txBody>
      </p:sp>
      <p:pic>
        <p:nvPicPr>
          <p:cNvPr id="3" name="図 2"/>
          <p:cNvPicPr>
            <a:picLocks noChangeAspect="1"/>
          </p:cNvPicPr>
          <p:nvPr/>
        </p:nvPicPr>
        <p:blipFill>
          <a:blip r:embed="rId2"/>
          <a:stretch>
            <a:fillRect/>
          </a:stretch>
        </p:blipFill>
        <p:spPr>
          <a:xfrm>
            <a:off x="144720" y="3533162"/>
            <a:ext cx="4524655" cy="3288578"/>
          </a:xfrm>
          <a:prstGeom prst="rect">
            <a:avLst/>
          </a:prstGeom>
        </p:spPr>
      </p:pic>
      <p:sp>
        <p:nvSpPr>
          <p:cNvPr id="6" name="円/楕円 11"/>
          <p:cNvSpPr/>
          <p:nvPr/>
        </p:nvSpPr>
        <p:spPr>
          <a:xfrm>
            <a:off x="144720" y="5775127"/>
            <a:ext cx="1748803" cy="485595"/>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4"/>
          </a:p>
        </p:txBody>
      </p:sp>
      <p:pic>
        <p:nvPicPr>
          <p:cNvPr id="8" name="図 7"/>
          <p:cNvPicPr>
            <a:picLocks noChangeAspect="1"/>
          </p:cNvPicPr>
          <p:nvPr/>
        </p:nvPicPr>
        <p:blipFill>
          <a:blip r:embed="rId3"/>
          <a:stretch>
            <a:fillRect/>
          </a:stretch>
        </p:blipFill>
        <p:spPr>
          <a:xfrm>
            <a:off x="5790275" y="4325348"/>
            <a:ext cx="4636535" cy="2129224"/>
          </a:xfrm>
          <a:prstGeom prst="rect">
            <a:avLst/>
          </a:prstGeom>
        </p:spPr>
      </p:pic>
      <p:sp>
        <p:nvSpPr>
          <p:cNvPr id="10" name="円/楕円 11"/>
          <p:cNvSpPr/>
          <p:nvPr/>
        </p:nvSpPr>
        <p:spPr>
          <a:xfrm>
            <a:off x="5627077" y="5656617"/>
            <a:ext cx="2962288" cy="489361"/>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4"/>
          </a:p>
        </p:txBody>
      </p:sp>
      <p:sp>
        <p:nvSpPr>
          <p:cNvPr id="9" name="テキスト ボックス 8"/>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smtClean="0">
                <a:solidFill>
                  <a:schemeClr val="bg1"/>
                </a:solidFill>
                <a:latin typeface="ＭＳ ゴシック" panose="020B0609070205080204" pitchFamily="49" charset="-128"/>
                <a:ea typeface="ＭＳ ゴシック" panose="020B0609070205080204" pitchFamily="49" charset="-128"/>
              </a:rPr>
              <a:t>Ⅰ</a:t>
            </a:r>
            <a:r>
              <a:rPr lang="ja-JP" altLang="en-US" sz="3527" b="1" dirty="0" smtClean="0">
                <a:solidFill>
                  <a:schemeClr val="bg1"/>
                </a:solidFill>
                <a:latin typeface="ＭＳ ゴシック" panose="020B0609070205080204" pitchFamily="49" charset="-128"/>
                <a:ea typeface="ＭＳ ゴシック" panose="020B0609070205080204" pitchFamily="49" charset="-128"/>
              </a:rPr>
              <a:t>　富山県電子申請サービスへのログイン　</a:t>
            </a:r>
            <a:r>
              <a:rPr lang="en-US" altLang="ja-JP" sz="3527" b="1" dirty="0" smtClean="0">
                <a:solidFill>
                  <a:schemeClr val="bg1"/>
                </a:solidFill>
                <a:latin typeface="ＭＳ ゴシック" panose="020B0609070205080204" pitchFamily="49" charset="-128"/>
                <a:ea typeface="ＭＳ ゴシック" panose="020B0609070205080204" pitchFamily="49" charset="-128"/>
              </a:rPr>
              <a:t>2/5</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897198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 y="624905"/>
            <a:ext cx="10691814" cy="2858385"/>
          </a:xfrm>
        </p:spPr>
        <p:txBody>
          <a:bodyPr>
            <a:normAutofit/>
          </a:bodyPr>
          <a:lstStyle/>
          <a:p>
            <a:r>
              <a:rPr lang="ja-JP" altLang="en-US" sz="3200" dirty="0">
                <a:latin typeface="ＭＳ ゴシック" panose="020B0609070205080204" pitchFamily="49" charset="-128"/>
                <a:ea typeface="ＭＳ ゴシック" panose="020B0609070205080204" pitchFamily="49" charset="-128"/>
              </a:rPr>
              <a:t>４　画面を下にスクロールし、　　　　　　　</a:t>
            </a:r>
            <a:r>
              <a:rPr lang="ja-JP" altLang="en-US" sz="3200" dirty="0" smtClean="0">
                <a:latin typeface="ＭＳ ゴシック" panose="020B0609070205080204" pitchFamily="49" charset="-128"/>
                <a:ea typeface="ＭＳ ゴシック" panose="020B0609070205080204" pitchFamily="49" charset="-128"/>
              </a:rPr>
              <a:t>ボタン　</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を</a:t>
            </a:r>
            <a:r>
              <a:rPr lang="ja-JP" altLang="en-US" sz="3200" dirty="0">
                <a:latin typeface="ＭＳ ゴシック" panose="020B0609070205080204" pitchFamily="49" charset="-128"/>
                <a:ea typeface="ＭＳ ゴシック" panose="020B0609070205080204" pitchFamily="49" charset="-128"/>
              </a:rPr>
              <a:t>クリックしてください。</a:t>
            </a:r>
            <a:r>
              <a:rPr lang="en-US" altLang="ja-JP" sz="3200" dirty="0">
                <a:latin typeface="ＭＳ ゴシック" panose="020B0609070205080204" pitchFamily="49" charset="-128"/>
                <a:ea typeface="ＭＳ ゴシック" panose="020B0609070205080204" pitchFamily="49" charset="-128"/>
              </a:rPr>
              <a:t/>
            </a:r>
            <a:br>
              <a:rPr lang="en-US" altLang="ja-JP" sz="3200" dirty="0">
                <a:latin typeface="ＭＳ ゴシック" panose="020B0609070205080204" pitchFamily="49" charset="-128"/>
                <a:ea typeface="ＭＳ ゴシック" panose="020B0609070205080204" pitchFamily="49" charset="-128"/>
              </a:rPr>
            </a:br>
            <a:r>
              <a:rPr lang="en-US" altLang="ja-JP" sz="3200" dirty="0">
                <a:latin typeface="ＭＳ ゴシック" panose="020B0609070205080204" pitchFamily="49" charset="-128"/>
                <a:ea typeface="ＭＳ ゴシック" panose="020B0609070205080204" pitchFamily="49" charset="-128"/>
              </a:rPr>
              <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５　</a:t>
            </a:r>
            <a:r>
              <a:rPr lang="ja-JP" altLang="en-US" sz="3200" dirty="0" smtClean="0">
                <a:latin typeface="ＭＳ ゴシック" panose="020B0609070205080204" pitchFamily="49" charset="-128"/>
                <a:ea typeface="ＭＳ ゴシック" panose="020B0609070205080204" pitchFamily="49" charset="-128"/>
              </a:rPr>
              <a:t>メールアドレス</a:t>
            </a:r>
            <a:r>
              <a:rPr lang="ja-JP" altLang="en-US" sz="3200" dirty="0">
                <a:latin typeface="ＭＳ ゴシック" panose="020B0609070205080204" pitchFamily="49" charset="-128"/>
                <a:ea typeface="ＭＳ ゴシック" panose="020B0609070205080204" pitchFamily="49" charset="-128"/>
              </a:rPr>
              <a:t>を入力し、　　　　　　　</a:t>
            </a:r>
            <a:r>
              <a:rPr lang="ja-JP" altLang="en-US" sz="3200" dirty="0" smtClean="0">
                <a:latin typeface="ＭＳ ゴシック" panose="020B0609070205080204" pitchFamily="49" charset="-128"/>
                <a:ea typeface="ＭＳ ゴシック" panose="020B0609070205080204" pitchFamily="49" charset="-128"/>
              </a:rPr>
              <a:t>ボタン</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をクリック</a:t>
            </a:r>
            <a:r>
              <a:rPr lang="ja-JP" altLang="en-US" sz="3200" dirty="0">
                <a:latin typeface="ＭＳ ゴシック" panose="020B0609070205080204" pitchFamily="49" charset="-128"/>
                <a:ea typeface="ＭＳ ゴシック" panose="020B0609070205080204" pitchFamily="49" charset="-128"/>
              </a:rPr>
              <a:t>してください。</a:t>
            </a:r>
          </a:p>
        </p:txBody>
      </p:sp>
      <p:sp>
        <p:nvSpPr>
          <p:cNvPr id="5" name="スライド番号プレースホルダー 4"/>
          <p:cNvSpPr>
            <a:spLocks noGrp="1"/>
          </p:cNvSpPr>
          <p:nvPr>
            <p:ph type="sldNum" sz="quarter" idx="12"/>
          </p:nvPr>
        </p:nvSpPr>
        <p:spPr/>
        <p:txBody>
          <a:bodyPr/>
          <a:lstStyle/>
          <a:p>
            <a:fld id="{8606F1DD-C7BA-46F2-ABE1-AB751FAF1F63}" type="slidenum">
              <a:rPr lang="ja-JP" altLang="en-US" sz="2205"/>
              <a:t>4</a:t>
            </a:fld>
            <a:endParaRPr lang="ja-JP" altLang="en-US" sz="2205" dirty="0"/>
          </a:p>
        </p:txBody>
      </p:sp>
      <p:pic>
        <p:nvPicPr>
          <p:cNvPr id="4" name="図 3"/>
          <p:cNvPicPr>
            <a:picLocks noChangeAspect="1"/>
          </p:cNvPicPr>
          <p:nvPr/>
        </p:nvPicPr>
        <p:blipFill>
          <a:blip r:embed="rId2"/>
          <a:stretch>
            <a:fillRect/>
          </a:stretch>
        </p:blipFill>
        <p:spPr>
          <a:xfrm>
            <a:off x="5606513" y="975762"/>
            <a:ext cx="2918876" cy="503978"/>
          </a:xfrm>
          <a:prstGeom prst="rect">
            <a:avLst/>
          </a:prstGeom>
        </p:spPr>
      </p:pic>
      <p:pic>
        <p:nvPicPr>
          <p:cNvPr id="7" name="図 6"/>
          <p:cNvPicPr>
            <a:picLocks noChangeAspect="1"/>
          </p:cNvPicPr>
          <p:nvPr/>
        </p:nvPicPr>
        <p:blipFill>
          <a:blip r:embed="rId3"/>
          <a:stretch>
            <a:fillRect/>
          </a:stretch>
        </p:blipFill>
        <p:spPr>
          <a:xfrm>
            <a:off x="2121624" y="3179728"/>
            <a:ext cx="5933275" cy="3312901"/>
          </a:xfrm>
          <a:prstGeom prst="rect">
            <a:avLst/>
          </a:prstGeom>
        </p:spPr>
      </p:pic>
      <p:pic>
        <p:nvPicPr>
          <p:cNvPr id="9" name="図 8"/>
          <p:cNvPicPr>
            <a:picLocks noChangeAspect="1"/>
          </p:cNvPicPr>
          <p:nvPr/>
        </p:nvPicPr>
        <p:blipFill>
          <a:blip r:embed="rId4"/>
          <a:stretch>
            <a:fillRect/>
          </a:stretch>
        </p:blipFill>
        <p:spPr>
          <a:xfrm>
            <a:off x="5789090" y="2339267"/>
            <a:ext cx="2581854" cy="389879"/>
          </a:xfrm>
          <a:prstGeom prst="rect">
            <a:avLst/>
          </a:prstGeom>
        </p:spPr>
      </p:pic>
      <p:sp>
        <p:nvSpPr>
          <p:cNvPr id="10" name="円/楕円 11"/>
          <p:cNvSpPr/>
          <p:nvPr/>
        </p:nvSpPr>
        <p:spPr>
          <a:xfrm>
            <a:off x="2423850" y="4762802"/>
            <a:ext cx="5328822" cy="1673555"/>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4"/>
          </a:p>
        </p:txBody>
      </p:sp>
      <p:sp>
        <p:nvSpPr>
          <p:cNvPr id="8" name="テキスト ボックス 7"/>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smtClean="0">
                <a:solidFill>
                  <a:schemeClr val="bg1"/>
                </a:solidFill>
                <a:latin typeface="ＭＳ ゴシック" panose="020B0609070205080204" pitchFamily="49" charset="-128"/>
                <a:ea typeface="ＭＳ ゴシック" panose="020B0609070205080204" pitchFamily="49" charset="-128"/>
              </a:rPr>
              <a:t>Ⅰ</a:t>
            </a:r>
            <a:r>
              <a:rPr lang="ja-JP" altLang="en-US" sz="3527" b="1" dirty="0" smtClean="0">
                <a:solidFill>
                  <a:schemeClr val="bg1"/>
                </a:solidFill>
                <a:latin typeface="ＭＳ ゴシック" panose="020B0609070205080204" pitchFamily="49" charset="-128"/>
                <a:ea typeface="ＭＳ ゴシック" panose="020B0609070205080204" pitchFamily="49" charset="-128"/>
              </a:rPr>
              <a:t>　富山県電子申請サービスへのログイン　</a:t>
            </a:r>
            <a:r>
              <a:rPr lang="en-US" altLang="ja-JP" sz="3527" b="1" dirty="0" smtClean="0">
                <a:solidFill>
                  <a:schemeClr val="bg1"/>
                </a:solidFill>
                <a:latin typeface="ＭＳ ゴシック" panose="020B0609070205080204" pitchFamily="49" charset="-128"/>
                <a:ea typeface="ＭＳ ゴシック" panose="020B0609070205080204" pitchFamily="49" charset="-128"/>
              </a:rPr>
              <a:t>3/5</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2423850" y="6686808"/>
            <a:ext cx="5331657" cy="369332"/>
          </a:xfrm>
          <a:prstGeom prst="rect">
            <a:avLst/>
          </a:prstGeom>
          <a:solidFill>
            <a:srgbClr val="FFFF00"/>
          </a:solidFill>
          <a:ln w="19050">
            <a:solidFill>
              <a:schemeClr val="tx1"/>
            </a:solidFill>
          </a:ln>
        </p:spPr>
        <p:txBody>
          <a:bodyPr wrap="square" rtlCol="0">
            <a:spAutoFit/>
          </a:bodyPr>
          <a:lstStyle/>
          <a:p>
            <a:pPr algn="ctr"/>
            <a:r>
              <a:rPr lang="ja-JP" altLang="en-US" b="1" dirty="0">
                <a:latin typeface="ＭＳ ゴシック" panose="020B0609070205080204" pitchFamily="49" charset="-128"/>
                <a:ea typeface="ＭＳ ゴシック" panose="020B0609070205080204" pitchFamily="49" charset="-128"/>
              </a:rPr>
              <a:t>電子</a:t>
            </a:r>
            <a:r>
              <a:rPr lang="ja-JP" altLang="en-US" b="1" dirty="0" smtClean="0">
                <a:latin typeface="ＭＳ ゴシック" panose="020B0609070205080204" pitchFamily="49" charset="-128"/>
                <a:ea typeface="ＭＳ ゴシック" panose="020B0609070205080204" pitchFamily="49" charset="-128"/>
              </a:rPr>
              <a:t>申請サービス</a:t>
            </a:r>
            <a:r>
              <a:rPr lang="ja-JP" altLang="en-US" b="1" dirty="0">
                <a:latin typeface="ＭＳ ゴシック" panose="020B0609070205080204" pitchFamily="49" charset="-128"/>
                <a:ea typeface="ＭＳ ゴシック" panose="020B0609070205080204" pitchFamily="49" charset="-128"/>
              </a:rPr>
              <a:t>の</a:t>
            </a:r>
            <a:r>
              <a:rPr lang="ja-JP" altLang="en-US" b="1" dirty="0" smtClean="0">
                <a:latin typeface="ＭＳ ゴシック" panose="020B0609070205080204" pitchFamily="49" charset="-128"/>
                <a:ea typeface="ＭＳ ゴシック" panose="020B0609070205080204" pitchFamily="49" charset="-128"/>
              </a:rPr>
              <a:t>利用者登録は不要です</a:t>
            </a:r>
            <a:endParaRPr lang="ja-JP" altLang="en-US"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519350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865715" y="3339808"/>
            <a:ext cx="8631193" cy="3666892"/>
          </a:xfrm>
          <a:prstGeom prst="rect">
            <a:avLst/>
          </a:prstGeom>
        </p:spPr>
      </p:pic>
      <p:sp>
        <p:nvSpPr>
          <p:cNvPr id="2" name="タイトル 1"/>
          <p:cNvSpPr>
            <a:spLocks noGrp="1"/>
          </p:cNvSpPr>
          <p:nvPr>
            <p:ph type="title"/>
          </p:nvPr>
        </p:nvSpPr>
        <p:spPr>
          <a:xfrm>
            <a:off x="-2" y="539935"/>
            <a:ext cx="10691814" cy="2439543"/>
          </a:xfrm>
        </p:spPr>
        <p:txBody>
          <a:bodyPr>
            <a:normAutofit/>
          </a:bodyPr>
          <a:lstStyle/>
          <a:p>
            <a:r>
              <a:rPr lang="ja-JP" altLang="en-US" sz="3200" dirty="0">
                <a:latin typeface="ＭＳ ゴシック" panose="020B0609070205080204" pitchFamily="49" charset="-128"/>
                <a:ea typeface="ＭＳ ゴシック" panose="020B0609070205080204" pitchFamily="49" charset="-128"/>
              </a:rPr>
              <a:t>６　仮受付完了と表示され、入力いただいた</a:t>
            </a:r>
            <a:r>
              <a:rPr lang="ja-JP" altLang="en-US" sz="3200" dirty="0" smtClean="0">
                <a:latin typeface="ＭＳ ゴシック" panose="020B0609070205080204" pitchFamily="49" charset="-128"/>
                <a:ea typeface="ＭＳ ゴシック" panose="020B0609070205080204" pitchFamily="49" charset="-128"/>
              </a:rPr>
              <a:t>メールアド　　</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レス宛</a:t>
            </a:r>
            <a:r>
              <a:rPr lang="ja-JP" altLang="en-US" sz="3200" dirty="0">
                <a:latin typeface="ＭＳ ゴシック" panose="020B0609070205080204" pitchFamily="49" charset="-128"/>
                <a:ea typeface="ＭＳ ゴシック" panose="020B0609070205080204" pitchFamily="49" charset="-128"/>
              </a:rPr>
              <a:t>に電子申請方法</a:t>
            </a:r>
            <a:r>
              <a:rPr lang="ja-JP" altLang="en-US" sz="3200" dirty="0" smtClean="0">
                <a:latin typeface="ＭＳ ゴシック" panose="020B0609070205080204" pitchFamily="49" charset="-128"/>
                <a:ea typeface="ＭＳ ゴシック" panose="020B0609070205080204" pitchFamily="49" charset="-128"/>
              </a:rPr>
              <a:t>を記載</a:t>
            </a:r>
            <a:r>
              <a:rPr lang="ja-JP" altLang="en-US" sz="3200" dirty="0">
                <a:latin typeface="ＭＳ ゴシック" panose="020B0609070205080204" pitchFamily="49" charset="-128"/>
                <a:ea typeface="ＭＳ ゴシック" panose="020B0609070205080204" pitchFamily="49" charset="-128"/>
              </a:rPr>
              <a:t>したメールが届きます。</a:t>
            </a:r>
            <a:r>
              <a:rPr lang="en-US" altLang="ja-JP" sz="3200" dirty="0">
                <a:latin typeface="ＭＳ ゴシック" panose="020B0609070205080204" pitchFamily="49" charset="-128"/>
                <a:ea typeface="ＭＳ ゴシック" panose="020B0609070205080204" pitchFamily="49" charset="-128"/>
              </a:rPr>
              <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メールを開き、</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入力開始ページ</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の</a:t>
            </a:r>
            <a:r>
              <a:rPr lang="en-US" altLang="ja-JP" sz="3200" dirty="0">
                <a:latin typeface="ＭＳ ゴシック" panose="020B0609070205080204" pitchFamily="49" charset="-128"/>
                <a:ea typeface="ＭＳ ゴシック" panose="020B0609070205080204" pitchFamily="49" charset="-128"/>
              </a:rPr>
              <a:t>URL</a:t>
            </a:r>
            <a:r>
              <a:rPr lang="ja-JP" altLang="en-US" sz="3200" dirty="0">
                <a:latin typeface="ＭＳ ゴシック" panose="020B0609070205080204" pitchFamily="49" charset="-128"/>
                <a:ea typeface="ＭＳ ゴシック" panose="020B0609070205080204" pitchFamily="49" charset="-128"/>
              </a:rPr>
              <a:t>を</a:t>
            </a:r>
            <a:r>
              <a:rPr lang="ja-JP" altLang="en-US" sz="3200" dirty="0" smtClean="0">
                <a:latin typeface="ＭＳ ゴシック" panose="020B0609070205080204" pitchFamily="49" charset="-128"/>
                <a:ea typeface="ＭＳ ゴシック" panose="020B0609070205080204" pitchFamily="49" charset="-128"/>
              </a:rPr>
              <a:t>クリック</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して</a:t>
            </a:r>
            <a:r>
              <a:rPr lang="ja-JP" altLang="en-US" sz="3200" dirty="0">
                <a:latin typeface="ＭＳ ゴシック" panose="020B0609070205080204" pitchFamily="49" charset="-128"/>
                <a:ea typeface="ＭＳ ゴシック" panose="020B0609070205080204" pitchFamily="49" charset="-128"/>
              </a:rPr>
              <a:t>ください。</a:t>
            </a:r>
          </a:p>
        </p:txBody>
      </p:sp>
      <p:sp>
        <p:nvSpPr>
          <p:cNvPr id="5" name="スライド番号プレースホルダー 4"/>
          <p:cNvSpPr>
            <a:spLocks noGrp="1"/>
          </p:cNvSpPr>
          <p:nvPr>
            <p:ph type="sldNum" sz="quarter" idx="12"/>
          </p:nvPr>
        </p:nvSpPr>
        <p:spPr/>
        <p:txBody>
          <a:bodyPr/>
          <a:lstStyle/>
          <a:p>
            <a:fld id="{8606F1DD-C7BA-46F2-ABE1-AB751FAF1F63}" type="slidenum">
              <a:rPr lang="ja-JP" altLang="en-US" sz="2205"/>
              <a:t>5</a:t>
            </a:fld>
            <a:endParaRPr lang="ja-JP" altLang="en-US" sz="2205" dirty="0"/>
          </a:p>
        </p:txBody>
      </p:sp>
      <p:sp>
        <p:nvSpPr>
          <p:cNvPr id="10" name="円/楕円 11"/>
          <p:cNvSpPr/>
          <p:nvPr/>
        </p:nvSpPr>
        <p:spPr>
          <a:xfrm>
            <a:off x="377382" y="5114315"/>
            <a:ext cx="9301190" cy="1407436"/>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4"/>
          </a:p>
        </p:txBody>
      </p:sp>
      <p:cxnSp>
        <p:nvCxnSpPr>
          <p:cNvPr id="11" name="直線矢印コネクタ 10"/>
          <p:cNvCxnSpPr/>
          <p:nvPr/>
        </p:nvCxnSpPr>
        <p:spPr>
          <a:xfrm flipH="1">
            <a:off x="4426044" y="2222695"/>
            <a:ext cx="3353390" cy="3319755"/>
          </a:xfrm>
          <a:prstGeom prst="straightConnector1">
            <a:avLst/>
          </a:prstGeom>
          <a:ln w="63500">
            <a:solidFill>
              <a:srgbClr val="FF0000"/>
            </a:solidFill>
            <a:headEnd w="lg" len="lg"/>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smtClean="0">
                <a:solidFill>
                  <a:schemeClr val="bg1"/>
                </a:solidFill>
                <a:latin typeface="ＭＳ ゴシック" panose="020B0609070205080204" pitchFamily="49" charset="-128"/>
                <a:ea typeface="ＭＳ ゴシック" panose="020B0609070205080204" pitchFamily="49" charset="-128"/>
              </a:rPr>
              <a:t>Ⅰ</a:t>
            </a:r>
            <a:r>
              <a:rPr lang="ja-JP" altLang="en-US" sz="3527" b="1" dirty="0" smtClean="0">
                <a:solidFill>
                  <a:schemeClr val="bg1"/>
                </a:solidFill>
                <a:latin typeface="ＭＳ ゴシック" panose="020B0609070205080204" pitchFamily="49" charset="-128"/>
                <a:ea typeface="ＭＳ ゴシック" panose="020B0609070205080204" pitchFamily="49" charset="-128"/>
              </a:rPr>
              <a:t>　富山県電子申請サービスへのログイン　</a:t>
            </a:r>
            <a:r>
              <a:rPr lang="en-US" altLang="ja-JP" sz="3527" b="1" dirty="0" smtClean="0">
                <a:solidFill>
                  <a:schemeClr val="bg1"/>
                </a:solidFill>
                <a:latin typeface="ＭＳ ゴシック" panose="020B0609070205080204" pitchFamily="49" charset="-128"/>
                <a:ea typeface="ＭＳ ゴシック" panose="020B0609070205080204" pitchFamily="49" charset="-128"/>
              </a:rPr>
              <a:t>4/5</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66904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204" y="873725"/>
            <a:ext cx="10691813" cy="1447446"/>
          </a:xfrm>
        </p:spPr>
        <p:txBody>
          <a:bodyPr>
            <a:noAutofit/>
          </a:bodyPr>
          <a:lstStyle/>
          <a:p>
            <a:r>
              <a:rPr lang="ja-JP" altLang="en-US" sz="3200" dirty="0">
                <a:latin typeface="ＭＳ ゴシック" panose="020B0609070205080204" pitchFamily="49" charset="-128"/>
                <a:ea typeface="ＭＳ ゴシック" panose="020B0609070205080204" pitchFamily="49" charset="-128"/>
              </a:rPr>
              <a:t>７　メールアドレスと仮受付番号を入力し、　　　　</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ボタン</a:t>
            </a:r>
            <a:r>
              <a:rPr lang="ja-JP" altLang="en-US" sz="3200" dirty="0">
                <a:latin typeface="ＭＳ ゴシック" panose="020B0609070205080204" pitchFamily="49" charset="-128"/>
                <a:ea typeface="ＭＳ ゴシック" panose="020B0609070205080204" pitchFamily="49" charset="-128"/>
              </a:rPr>
              <a:t>をクリックしてください。</a:t>
            </a:r>
            <a:r>
              <a:rPr lang="en-US" altLang="ja-JP" sz="3200" dirty="0">
                <a:latin typeface="ＭＳ ゴシック" panose="020B0609070205080204" pitchFamily="49" charset="-128"/>
                <a:ea typeface="ＭＳ ゴシック" panose="020B0609070205080204" pitchFamily="49" charset="-128"/>
              </a:rPr>
              <a:t/>
            </a:r>
            <a:br>
              <a:rPr lang="en-US" altLang="ja-JP" sz="3200" dirty="0">
                <a:latin typeface="ＭＳ ゴシック" panose="020B0609070205080204" pitchFamily="49" charset="-128"/>
                <a:ea typeface="ＭＳ ゴシック" panose="020B0609070205080204" pitchFamily="49" charset="-128"/>
              </a:rPr>
            </a:br>
            <a:r>
              <a:rPr lang="en-US" altLang="ja-JP" sz="3200" dirty="0">
                <a:latin typeface="ＭＳ ゴシック" panose="020B0609070205080204" pitchFamily="49" charset="-128"/>
                <a:ea typeface="ＭＳ ゴシック" panose="020B0609070205080204" pitchFamily="49" charset="-128"/>
              </a:rPr>
              <a:t/>
            </a:r>
            <a:br>
              <a:rPr lang="en-US" altLang="ja-JP" sz="3200" dirty="0">
                <a:latin typeface="ＭＳ ゴシック" panose="020B0609070205080204" pitchFamily="49" charset="-128"/>
                <a:ea typeface="ＭＳ ゴシック" panose="020B0609070205080204" pitchFamily="49" charset="-128"/>
              </a:rPr>
            </a:br>
            <a:endParaRPr lang="ja-JP" altLang="en-US" sz="3200" dirty="0">
              <a:latin typeface="ＭＳ ゴシック" panose="020B0609070205080204" pitchFamily="49" charset="-128"/>
              <a:ea typeface="ＭＳ ゴシック" panose="020B0609070205080204" pitchFamily="49" charset="-128"/>
            </a:endParaRPr>
          </a:p>
        </p:txBody>
      </p:sp>
      <p:sp>
        <p:nvSpPr>
          <p:cNvPr id="5" name="スライド番号プレースホルダー 4"/>
          <p:cNvSpPr>
            <a:spLocks noGrp="1"/>
          </p:cNvSpPr>
          <p:nvPr>
            <p:ph type="sldNum" sz="quarter" idx="12"/>
          </p:nvPr>
        </p:nvSpPr>
        <p:spPr/>
        <p:txBody>
          <a:bodyPr/>
          <a:lstStyle/>
          <a:p>
            <a:fld id="{8606F1DD-C7BA-46F2-ABE1-AB751FAF1F63}" type="slidenum">
              <a:rPr lang="ja-JP" altLang="en-US" sz="2205"/>
              <a:t>6</a:t>
            </a:fld>
            <a:endParaRPr lang="ja-JP" altLang="en-US" sz="2205" dirty="0"/>
          </a:p>
        </p:txBody>
      </p:sp>
      <p:pic>
        <p:nvPicPr>
          <p:cNvPr id="6" name="図 5"/>
          <p:cNvPicPr>
            <a:picLocks noChangeAspect="1"/>
          </p:cNvPicPr>
          <p:nvPr/>
        </p:nvPicPr>
        <p:blipFill>
          <a:blip r:embed="rId2"/>
          <a:stretch>
            <a:fillRect/>
          </a:stretch>
        </p:blipFill>
        <p:spPr>
          <a:xfrm>
            <a:off x="2106799" y="2043914"/>
            <a:ext cx="6478221" cy="5365269"/>
          </a:xfrm>
          <a:prstGeom prst="rect">
            <a:avLst/>
          </a:prstGeom>
        </p:spPr>
      </p:pic>
      <p:pic>
        <p:nvPicPr>
          <p:cNvPr id="8" name="図 7"/>
          <p:cNvPicPr>
            <a:picLocks noChangeAspect="1"/>
          </p:cNvPicPr>
          <p:nvPr/>
        </p:nvPicPr>
        <p:blipFill>
          <a:blip r:embed="rId3"/>
          <a:stretch>
            <a:fillRect/>
          </a:stretch>
        </p:blipFill>
        <p:spPr>
          <a:xfrm>
            <a:off x="8258636" y="756754"/>
            <a:ext cx="1532935" cy="346485"/>
          </a:xfrm>
          <a:prstGeom prst="rect">
            <a:avLst/>
          </a:prstGeom>
        </p:spPr>
      </p:pic>
      <p:sp>
        <p:nvSpPr>
          <p:cNvPr id="10" name="円/楕円 11"/>
          <p:cNvSpPr/>
          <p:nvPr/>
        </p:nvSpPr>
        <p:spPr>
          <a:xfrm>
            <a:off x="2165228" y="4556679"/>
            <a:ext cx="5839348" cy="2054233"/>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4"/>
          </a:p>
        </p:txBody>
      </p:sp>
      <p:sp>
        <p:nvSpPr>
          <p:cNvPr id="7" name="テキスト ボックス 6"/>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smtClean="0">
                <a:solidFill>
                  <a:schemeClr val="bg1"/>
                </a:solidFill>
                <a:latin typeface="ＭＳ ゴシック" panose="020B0609070205080204" pitchFamily="49" charset="-128"/>
                <a:ea typeface="ＭＳ ゴシック" panose="020B0609070205080204" pitchFamily="49" charset="-128"/>
              </a:rPr>
              <a:t>Ⅰ</a:t>
            </a:r>
            <a:r>
              <a:rPr lang="ja-JP" altLang="en-US" sz="3527" b="1" dirty="0" smtClean="0">
                <a:solidFill>
                  <a:schemeClr val="bg1"/>
                </a:solidFill>
                <a:latin typeface="ＭＳ ゴシック" panose="020B0609070205080204" pitchFamily="49" charset="-128"/>
                <a:ea typeface="ＭＳ ゴシック" panose="020B0609070205080204" pitchFamily="49" charset="-128"/>
              </a:rPr>
              <a:t>　富山県電子申請サービスへのログイン　</a:t>
            </a:r>
            <a:r>
              <a:rPr lang="en-US" altLang="ja-JP" sz="3527" b="1" dirty="0" smtClean="0">
                <a:solidFill>
                  <a:schemeClr val="bg1"/>
                </a:solidFill>
                <a:latin typeface="ＭＳ ゴシック" panose="020B0609070205080204" pitchFamily="49" charset="-128"/>
                <a:ea typeface="ＭＳ ゴシック" panose="020B0609070205080204" pitchFamily="49" charset="-128"/>
              </a:rPr>
              <a:t>5/5</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921944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lang="ja-JP" altLang="en-US" sz="2205"/>
              <a:t>7</a:t>
            </a:fld>
            <a:endParaRPr lang="ja-JP" altLang="en-US" sz="2205" dirty="0"/>
          </a:p>
        </p:txBody>
      </p:sp>
      <p:pic>
        <p:nvPicPr>
          <p:cNvPr id="15" name="図 14"/>
          <p:cNvPicPr>
            <a:picLocks noChangeAspect="1"/>
          </p:cNvPicPr>
          <p:nvPr/>
        </p:nvPicPr>
        <p:blipFill>
          <a:blip r:embed="rId2"/>
          <a:stretch>
            <a:fillRect/>
          </a:stretch>
        </p:blipFill>
        <p:spPr>
          <a:xfrm>
            <a:off x="298856" y="2335238"/>
            <a:ext cx="10167507" cy="3792438"/>
          </a:xfrm>
          <a:prstGeom prst="rect">
            <a:avLst/>
          </a:prstGeom>
        </p:spPr>
      </p:pic>
      <p:sp>
        <p:nvSpPr>
          <p:cNvPr id="28" name="テキスト ボックス 27"/>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smtClean="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smtClean="0">
                <a:solidFill>
                  <a:schemeClr val="bg1"/>
                </a:solidFill>
                <a:latin typeface="ＭＳ ゴシック" panose="020B0609070205080204" pitchFamily="49" charset="-128"/>
                <a:ea typeface="ＭＳ ゴシック" panose="020B0609070205080204" pitchFamily="49" charset="-128"/>
              </a:rPr>
              <a:t>1/12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
        <p:nvSpPr>
          <p:cNvPr id="30" name="タイトル 1"/>
          <p:cNvSpPr>
            <a:spLocks noGrp="1"/>
          </p:cNvSpPr>
          <p:nvPr>
            <p:ph type="title"/>
          </p:nvPr>
        </p:nvSpPr>
        <p:spPr>
          <a:xfrm>
            <a:off x="42204" y="915929"/>
            <a:ext cx="10691813" cy="1391173"/>
          </a:xfrm>
        </p:spPr>
        <p:txBody>
          <a:bodyPr>
            <a:noAutofit/>
          </a:bodyPr>
          <a:lstStyle/>
          <a:p>
            <a:r>
              <a:rPr lang="ja-JP" altLang="en-US" sz="3200" dirty="0" smtClean="0">
                <a:latin typeface="ＭＳ ゴシック" panose="020B0609070205080204" pitchFamily="49" charset="-128"/>
                <a:ea typeface="ＭＳ ゴシック" panose="020B0609070205080204" pitchFamily="49" charset="-128"/>
              </a:rPr>
              <a:t>１　ご請求年月日</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　ご請求される年月日を入力します。</a:t>
            </a:r>
            <a:r>
              <a:rPr lang="en-US" altLang="ja-JP" sz="3200" dirty="0">
                <a:latin typeface="ＭＳ ゴシック" panose="020B0609070205080204" pitchFamily="49" charset="-128"/>
                <a:ea typeface="ＭＳ ゴシック" panose="020B0609070205080204" pitchFamily="49" charset="-128"/>
              </a:rPr>
              <a:t/>
            </a:r>
            <a:br>
              <a:rPr lang="en-US" altLang="ja-JP" sz="3200" dirty="0">
                <a:latin typeface="ＭＳ ゴシック" panose="020B0609070205080204" pitchFamily="49" charset="-128"/>
                <a:ea typeface="ＭＳ ゴシック" panose="020B0609070205080204" pitchFamily="49" charset="-128"/>
              </a:rPr>
            </a:br>
            <a:endParaRPr lang="ja-JP" altLang="en-US" sz="3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059710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8</a:t>
            </a:fld>
            <a:endParaRPr kumimoji="1" lang="ja-JP" altLang="en-US"/>
          </a:p>
        </p:txBody>
      </p:sp>
      <p:pic>
        <p:nvPicPr>
          <p:cNvPr id="4" name="図 3"/>
          <p:cNvPicPr>
            <a:picLocks noChangeAspect="1"/>
          </p:cNvPicPr>
          <p:nvPr/>
        </p:nvPicPr>
        <p:blipFill>
          <a:blip r:embed="rId2"/>
          <a:stretch>
            <a:fillRect/>
          </a:stretch>
        </p:blipFill>
        <p:spPr>
          <a:xfrm>
            <a:off x="271556" y="2656403"/>
            <a:ext cx="10062567" cy="4330726"/>
          </a:xfrm>
          <a:prstGeom prst="rect">
            <a:avLst/>
          </a:prstGeom>
        </p:spPr>
      </p:pic>
      <p:sp>
        <p:nvSpPr>
          <p:cNvPr id="6" name="テキスト ボックス 5"/>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smtClean="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smtClean="0">
                <a:solidFill>
                  <a:schemeClr val="bg1"/>
                </a:solidFill>
                <a:latin typeface="ＭＳ ゴシック" panose="020B0609070205080204" pitchFamily="49" charset="-128"/>
                <a:ea typeface="ＭＳ ゴシック" panose="020B0609070205080204" pitchFamily="49" charset="-128"/>
              </a:rPr>
              <a:t>2/12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
        <p:nvSpPr>
          <p:cNvPr id="7" name="タイトル 1"/>
          <p:cNvSpPr txBox="1">
            <a:spLocks/>
          </p:cNvSpPr>
          <p:nvPr/>
        </p:nvSpPr>
        <p:spPr>
          <a:xfrm>
            <a:off x="42204" y="973985"/>
            <a:ext cx="10691813" cy="1391173"/>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rPr>
              <a:t>２</a:t>
            </a:r>
            <a:r>
              <a:rPr lang="ja-JP" altLang="en-US" sz="3200" dirty="0" smtClean="0">
                <a:latin typeface="ＭＳ ゴシック" panose="020B0609070205080204" pitchFamily="49" charset="-128"/>
                <a:ea typeface="ＭＳ ゴシック" panose="020B0609070205080204" pitchFamily="49" charset="-128"/>
              </a:rPr>
              <a:t>　ご請求先</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smtClean="0">
                <a:latin typeface="ＭＳ ゴシック" panose="020B0609070205080204" pitchFamily="49" charset="-128"/>
                <a:ea typeface="ＭＳ ゴシック" panose="020B0609070205080204" pitchFamily="49" charset="-128"/>
              </a:rPr>
              <a:t>　　ご請求先の富山県の実施機関を入力してください。</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　（実施機関が不明の場合は入力不要です。）</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endParaRPr lang="ja-JP" altLang="en-US" sz="3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846609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9</a:t>
            </a:fld>
            <a:endParaRPr kumimoji="1" lang="ja-JP" altLang="en-US"/>
          </a:p>
        </p:txBody>
      </p:sp>
      <p:pic>
        <p:nvPicPr>
          <p:cNvPr id="4" name="図 3"/>
          <p:cNvPicPr>
            <a:picLocks noChangeAspect="1"/>
          </p:cNvPicPr>
          <p:nvPr/>
        </p:nvPicPr>
        <p:blipFill>
          <a:blip r:embed="rId2"/>
          <a:stretch>
            <a:fillRect/>
          </a:stretch>
        </p:blipFill>
        <p:spPr>
          <a:xfrm>
            <a:off x="192692" y="2925642"/>
            <a:ext cx="10306426" cy="4126067"/>
          </a:xfrm>
          <a:prstGeom prst="rect">
            <a:avLst/>
          </a:prstGeom>
        </p:spPr>
      </p:pic>
      <p:sp>
        <p:nvSpPr>
          <p:cNvPr id="5" name="テキスト ボックス 4"/>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smtClean="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smtClean="0">
                <a:solidFill>
                  <a:schemeClr val="bg1"/>
                </a:solidFill>
                <a:latin typeface="ＭＳ ゴシック" panose="020B0609070205080204" pitchFamily="49" charset="-128"/>
                <a:ea typeface="ＭＳ ゴシック" panose="020B0609070205080204" pitchFamily="49" charset="-128"/>
              </a:rPr>
              <a:t>3/12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
        <p:nvSpPr>
          <p:cNvPr id="6" name="タイトル 1"/>
          <p:cNvSpPr txBox="1">
            <a:spLocks/>
          </p:cNvSpPr>
          <p:nvPr/>
        </p:nvSpPr>
        <p:spPr>
          <a:xfrm>
            <a:off x="0" y="1311610"/>
            <a:ext cx="10691813" cy="1391173"/>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3200" dirty="0" smtClean="0">
                <a:latin typeface="ＭＳ ゴシック" panose="020B0609070205080204" pitchFamily="49" charset="-128"/>
                <a:ea typeface="ＭＳ ゴシック" panose="020B0609070205080204" pitchFamily="49" charset="-128"/>
              </a:rPr>
              <a:t>３　ご請求者情報（氏名、郵便番号、住所）</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smtClean="0">
                <a:latin typeface="ＭＳ ゴシック" panose="020B0609070205080204" pitchFamily="49" charset="-128"/>
                <a:ea typeface="ＭＳ ゴシック" panose="020B0609070205080204" pitchFamily="49" charset="-128"/>
              </a:rPr>
              <a:t>　　ご</a:t>
            </a:r>
            <a:r>
              <a:rPr lang="ja-JP" altLang="en-US" sz="3200" dirty="0">
                <a:latin typeface="ＭＳ ゴシック" panose="020B0609070205080204" pitchFamily="49" charset="-128"/>
                <a:ea typeface="ＭＳ ゴシック" panose="020B0609070205080204" pitchFamily="49" charset="-128"/>
              </a:rPr>
              <a:t>請求者</a:t>
            </a:r>
            <a:r>
              <a:rPr lang="ja-JP" altLang="en-US" sz="3200" dirty="0" smtClean="0">
                <a:latin typeface="ＭＳ ゴシック" panose="020B0609070205080204" pitchFamily="49" charset="-128"/>
                <a:ea typeface="ＭＳ ゴシック" panose="020B0609070205080204" pitchFamily="49" charset="-128"/>
              </a:rPr>
              <a:t>の氏名、郵便番号、住所を入力してく</a:t>
            </a:r>
            <a:r>
              <a:rPr lang="ja-JP" altLang="en-US" sz="3200" dirty="0" err="1" smtClean="0">
                <a:latin typeface="ＭＳ ゴシック" panose="020B0609070205080204" pitchFamily="49" charset="-128"/>
                <a:ea typeface="ＭＳ ゴシック" panose="020B0609070205080204" pitchFamily="49" charset="-128"/>
              </a:rPr>
              <a:t>ださ</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い。</a:t>
            </a:r>
            <a:r>
              <a:rPr lang="ja-JP" altLang="en-US" sz="3200" u="sng" dirty="0" smtClean="0">
                <a:solidFill>
                  <a:srgbClr val="FF0000"/>
                </a:solidFill>
                <a:latin typeface="ＭＳ ゴシック" panose="020B0609070205080204" pitchFamily="49" charset="-128"/>
                <a:ea typeface="ＭＳ ゴシック" panose="020B0609070205080204" pitchFamily="49" charset="-128"/>
              </a:rPr>
              <a:t>法人や団体でご請求される場合、法人名・団体名　</a:t>
            </a:r>
            <a:endParaRPr lang="en-US" altLang="ja-JP" sz="3200" u="sng" dirty="0" smtClean="0">
              <a:solidFill>
                <a:srgbClr val="FF0000"/>
              </a:solidFill>
              <a:latin typeface="ＭＳ ゴシック" panose="020B0609070205080204" pitchFamily="49" charset="-128"/>
              <a:ea typeface="ＭＳ ゴシック" panose="020B0609070205080204" pitchFamily="49" charset="-128"/>
            </a:endParaRPr>
          </a:p>
          <a:p>
            <a:r>
              <a:rPr lang="ja-JP" altLang="en-US" sz="3200" dirty="0">
                <a:solidFill>
                  <a:srgbClr val="FF0000"/>
                </a:solidFill>
                <a:latin typeface="ＭＳ ゴシック" panose="020B0609070205080204" pitchFamily="49" charset="-128"/>
                <a:ea typeface="ＭＳ ゴシック" panose="020B0609070205080204" pitchFamily="49" charset="-128"/>
              </a:rPr>
              <a:t>　</a:t>
            </a:r>
            <a:r>
              <a:rPr lang="ja-JP" altLang="en-US" sz="3200" u="sng" dirty="0" smtClean="0">
                <a:solidFill>
                  <a:srgbClr val="FF0000"/>
                </a:solidFill>
                <a:latin typeface="ＭＳ ゴシック" panose="020B0609070205080204" pitchFamily="49" charset="-128"/>
                <a:ea typeface="ＭＳ ゴシック" panose="020B0609070205080204" pitchFamily="49" charset="-128"/>
              </a:rPr>
              <a:t>のほかに代表者の氏名も入力してください。</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endParaRPr lang="ja-JP" altLang="en-US" sz="3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3939648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938</TotalTime>
  <Words>1387</Words>
  <Application>Microsoft Office PowerPoint</Application>
  <PresentationFormat>ユーザー設定</PresentationFormat>
  <Paragraphs>118</Paragraphs>
  <Slides>21</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21</vt:i4>
      </vt:variant>
    </vt:vector>
  </HeadingPairs>
  <TitlesOfParts>
    <vt:vector size="29" baseType="lpstr">
      <vt:lpstr>ＭＳ Ｐゴシック</vt:lpstr>
      <vt:lpstr>ＭＳ ゴシック</vt:lpstr>
      <vt:lpstr>游ゴシック</vt:lpstr>
      <vt:lpstr>游ゴシック Light</vt:lpstr>
      <vt:lpstr>Arial</vt:lpstr>
      <vt:lpstr>Calibri</vt:lpstr>
      <vt:lpstr>Calibri Light</vt:lpstr>
      <vt:lpstr>Office テーマ</vt:lpstr>
      <vt:lpstr>電子申請による 公文書開示請求について</vt:lpstr>
      <vt:lpstr>１　「富山県電子申請サービス」※のトップページを 　開きます。　 　　「申請先の選択」で「富山県」をクリックしてく 　ださい。  　※インターネットで検索される場合は、「富山県電 　子申請サービス」と入力し、検索してください。</vt:lpstr>
      <vt:lpstr>２　「キーワードで絞り込む」に「情報公開制度」と 　入力して検索してください。  ３　「手続の選択」で「情報公開制度（公文書開示請 　求制度）」をクリックしてください。</vt:lpstr>
      <vt:lpstr>４　画面を下にスクロールし、　　　　　　　ボタン　 　をクリックしてください。  ５　メールアドレスを入力し、　　　　　　　ボタン 　をクリックしてください。</vt:lpstr>
      <vt:lpstr>６　仮受付完了と表示され、入力いただいたメールアド　　 　レス宛に電子申請方法を記載したメールが届きます。 　　メールを開き、【入力開始ページ】のURLをクリック 　してください。</vt:lpstr>
      <vt:lpstr>７　メールアドレスと仮受付番号を入力し、　　　　 　ボタンをクリックしてください。  </vt:lpstr>
      <vt:lpstr>１　ご請求年月日 　　ご請求される年月日を入力します。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ご不明点は、担当までお問い合わせください。   　＜事務担当＞ 　　　富山県経営管理部文書総務課情報公開係 　　　　（電  話）　076-444-3111 　　　　（E-mail）　abunshosomu@pref.toyama.lg.jp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電子申請による 事務所備付書類の写しの 提出方法について</dc:title>
  <dc:creator>今井　大揮</dc:creator>
  <cp:lastModifiedBy>富山県</cp:lastModifiedBy>
  <cp:revision>57</cp:revision>
  <cp:lastPrinted>2020-09-25T01:29:38Z</cp:lastPrinted>
  <dcterms:created xsi:type="dcterms:W3CDTF">2020-07-20T04:16:36Z</dcterms:created>
  <dcterms:modified xsi:type="dcterms:W3CDTF">2020-09-29T01:21:28Z</dcterms:modified>
</cp:coreProperties>
</file>