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drawings/drawing1.xml" ContentType="application/vnd.openxmlformats-officedocument.drawingml.chartshapes+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3.xml" ContentType="application/vnd.openxmlformats-officedocument.drawingml.chart+xml"/>
  <Override PartName="/ppt/drawings/drawing2.xml" ContentType="application/vnd.openxmlformats-officedocument.drawingml.chartshapes+xml"/>
  <Override PartName="/ppt/notesSlides/notesSlide5.xml" ContentType="application/vnd.openxmlformats-officedocument.presentationml.notesSlide+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7" r:id="rId2"/>
    <p:sldId id="268" r:id="rId3"/>
    <p:sldId id="269" r:id="rId4"/>
    <p:sldId id="271" r:id="rId5"/>
    <p:sldId id="270" r:id="rId6"/>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44" autoAdjust="0"/>
    <p:restoredTop sz="94660"/>
  </p:normalViewPr>
  <p:slideViewPr>
    <p:cSldViewPr>
      <p:cViewPr varScale="1">
        <p:scale>
          <a:sx n="70" d="100"/>
          <a:sy n="70" d="100"/>
        </p:scale>
        <p:origin x="134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___.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______1.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______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______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5155983586763999E-2"/>
          <c:y val="0.13975244431077549"/>
          <c:w val="0.89694648253040754"/>
          <c:h val="0.71797741274949622"/>
        </c:manualLayout>
      </c:layout>
      <c:barChart>
        <c:barDir val="col"/>
        <c:grouping val="stacked"/>
        <c:varyColors val="0"/>
        <c:ser>
          <c:idx val="0"/>
          <c:order val="0"/>
          <c:tx>
            <c:strRef>
              <c:f>Sheet1!$B$1</c:f>
              <c:strCache>
                <c:ptCount val="1"/>
                <c:pt idx="0">
                  <c:v>65～75歳</c:v>
                </c:pt>
              </c:strCache>
            </c:strRef>
          </c:tx>
          <c:spPr>
            <a:solidFill>
              <a:schemeClr val="accent1">
                <a:lumMod val="60000"/>
                <a:lumOff val="40000"/>
              </a:schemeClr>
            </a:solidFill>
            <a:ln>
              <a:solidFill>
                <a:schemeClr val="tx1"/>
              </a:solidFill>
            </a:ln>
          </c:spPr>
          <c:invertIfNegative val="0"/>
          <c:dLbls>
            <c:numFmt formatCode="#,##0_);[Red]\(#,##0\)" sourceLinked="0"/>
            <c:spPr>
              <a:noFill/>
              <a:ln>
                <a:noFill/>
              </a:ln>
              <a:effectLst/>
            </c:spPr>
            <c:txPr>
              <a:bodyPr/>
              <a:lstStyle/>
              <a:p>
                <a:pPr>
                  <a:defRPr sz="900" b="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Sheet1!$A$2:$A$21</c:f>
              <c:strCache>
                <c:ptCount val="20"/>
                <c:pt idx="0">
                  <c:v>H12.4</c:v>
                </c:pt>
                <c:pt idx="1">
                  <c:v>17.3</c:v>
                </c:pt>
                <c:pt idx="2">
                  <c:v>18.3</c:v>
                </c:pt>
                <c:pt idx="3">
                  <c:v>19.3</c:v>
                </c:pt>
                <c:pt idx="4">
                  <c:v>20.3</c:v>
                </c:pt>
                <c:pt idx="5">
                  <c:v>21.3</c:v>
                </c:pt>
                <c:pt idx="6">
                  <c:v>22.3</c:v>
                </c:pt>
                <c:pt idx="7">
                  <c:v>23.3</c:v>
                </c:pt>
                <c:pt idx="8">
                  <c:v>24.3</c:v>
                </c:pt>
                <c:pt idx="9">
                  <c:v>25.3</c:v>
                </c:pt>
                <c:pt idx="10">
                  <c:v>26.3</c:v>
                </c:pt>
                <c:pt idx="11">
                  <c:v>27.3</c:v>
                </c:pt>
                <c:pt idx="12">
                  <c:v>28.3</c:v>
                </c:pt>
                <c:pt idx="13">
                  <c:v>29.3</c:v>
                </c:pt>
                <c:pt idx="14">
                  <c:v>30.3</c:v>
                </c:pt>
                <c:pt idx="15">
                  <c:v>31.3</c:v>
                </c:pt>
                <c:pt idx="16">
                  <c:v>R2.3</c:v>
                </c:pt>
                <c:pt idx="17">
                  <c:v>R3.3</c:v>
                </c:pt>
                <c:pt idx="18">
                  <c:v>R4.3</c:v>
                </c:pt>
                <c:pt idx="19">
                  <c:v>R5.3</c:v>
                </c:pt>
              </c:strCache>
            </c:strRef>
          </c:cat>
          <c:val>
            <c:numRef>
              <c:f>Sheet1!$B$2:$B$21</c:f>
              <c:numCache>
                <c:formatCode>General</c:formatCode>
                <c:ptCount val="20"/>
                <c:pt idx="0">
                  <c:v>1305</c:v>
                </c:pt>
                <c:pt idx="1">
                  <c:v>1308</c:v>
                </c:pt>
                <c:pt idx="2">
                  <c:v>1311</c:v>
                </c:pt>
                <c:pt idx="3">
                  <c:v>1346</c:v>
                </c:pt>
                <c:pt idx="4">
                  <c:v>1350</c:v>
                </c:pt>
                <c:pt idx="5">
                  <c:v>1371</c:v>
                </c:pt>
                <c:pt idx="6">
                  <c:v>1391</c:v>
                </c:pt>
                <c:pt idx="7">
                  <c:v>1350</c:v>
                </c:pt>
                <c:pt idx="8">
                  <c:v>1387</c:v>
                </c:pt>
                <c:pt idx="9">
                  <c:v>1475</c:v>
                </c:pt>
                <c:pt idx="10">
                  <c:v>1566</c:v>
                </c:pt>
                <c:pt idx="11">
                  <c:v>1630</c:v>
                </c:pt>
                <c:pt idx="12">
                  <c:v>1658</c:v>
                </c:pt>
                <c:pt idx="13">
                  <c:v>1640</c:v>
                </c:pt>
                <c:pt idx="14">
                  <c:v>1636</c:v>
                </c:pt>
                <c:pt idx="15">
                  <c:v>1615</c:v>
                </c:pt>
                <c:pt idx="16">
                  <c:v>1600</c:v>
                </c:pt>
                <c:pt idx="17">
                  <c:v>1616</c:v>
                </c:pt>
                <c:pt idx="18">
                  <c:v>1561</c:v>
                </c:pt>
                <c:pt idx="19">
                  <c:v>1461</c:v>
                </c:pt>
              </c:numCache>
            </c:numRef>
          </c:val>
          <c:extLst>
            <c:ext xmlns:c16="http://schemas.microsoft.com/office/drawing/2014/chart" uri="{C3380CC4-5D6E-409C-BE32-E72D297353CC}">
              <c16:uniqueId val="{00000000-AB24-4716-94EC-F6F25480FAF4}"/>
            </c:ext>
          </c:extLst>
        </c:ser>
        <c:ser>
          <c:idx val="1"/>
          <c:order val="1"/>
          <c:tx>
            <c:strRef>
              <c:f>Sheet1!$C$1</c:f>
              <c:strCache>
                <c:ptCount val="1"/>
                <c:pt idx="0">
                  <c:v>75歳以上</c:v>
                </c:pt>
              </c:strCache>
            </c:strRef>
          </c:tx>
          <c:spPr>
            <a:solidFill>
              <a:srgbClr val="FFFF99"/>
            </a:solidFill>
            <a:ln>
              <a:solidFill>
                <a:schemeClr val="tx1"/>
              </a:solidFill>
            </a:ln>
          </c:spPr>
          <c:invertIfNegative val="0"/>
          <c:dLbls>
            <c:numFmt formatCode="#,##0_);[Red]\(#,##0\)" sourceLinked="0"/>
            <c:spPr>
              <a:noFill/>
              <a:ln>
                <a:noFill/>
              </a:ln>
              <a:effectLst/>
            </c:spPr>
            <c:txPr>
              <a:bodyPr/>
              <a:lstStyle/>
              <a:p>
                <a:pPr>
                  <a:defRPr sz="900" b="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Sheet1!$A$2:$A$21</c:f>
              <c:strCache>
                <c:ptCount val="20"/>
                <c:pt idx="0">
                  <c:v>H12.4</c:v>
                </c:pt>
                <c:pt idx="1">
                  <c:v>17.3</c:v>
                </c:pt>
                <c:pt idx="2">
                  <c:v>18.3</c:v>
                </c:pt>
                <c:pt idx="3">
                  <c:v>19.3</c:v>
                </c:pt>
                <c:pt idx="4">
                  <c:v>20.3</c:v>
                </c:pt>
                <c:pt idx="5">
                  <c:v>21.3</c:v>
                </c:pt>
                <c:pt idx="6">
                  <c:v>22.3</c:v>
                </c:pt>
                <c:pt idx="7">
                  <c:v>23.3</c:v>
                </c:pt>
                <c:pt idx="8">
                  <c:v>24.3</c:v>
                </c:pt>
                <c:pt idx="9">
                  <c:v>25.3</c:v>
                </c:pt>
                <c:pt idx="10">
                  <c:v>26.3</c:v>
                </c:pt>
                <c:pt idx="11">
                  <c:v>27.3</c:v>
                </c:pt>
                <c:pt idx="12">
                  <c:v>28.3</c:v>
                </c:pt>
                <c:pt idx="13">
                  <c:v>29.3</c:v>
                </c:pt>
                <c:pt idx="14">
                  <c:v>30.3</c:v>
                </c:pt>
                <c:pt idx="15">
                  <c:v>31.3</c:v>
                </c:pt>
                <c:pt idx="16">
                  <c:v>R2.3</c:v>
                </c:pt>
                <c:pt idx="17">
                  <c:v>R3.3</c:v>
                </c:pt>
                <c:pt idx="18">
                  <c:v>R4.3</c:v>
                </c:pt>
                <c:pt idx="19">
                  <c:v>R5.3</c:v>
                </c:pt>
              </c:strCache>
            </c:strRef>
          </c:cat>
          <c:val>
            <c:numRef>
              <c:f>Sheet1!$C$2:$C$21</c:f>
              <c:numCache>
                <c:formatCode>General</c:formatCode>
                <c:ptCount val="20"/>
                <c:pt idx="0">
                  <c:v>989</c:v>
                </c:pt>
                <c:pt idx="1">
                  <c:v>1236</c:v>
                </c:pt>
                <c:pt idx="2">
                  <c:v>1285</c:v>
                </c:pt>
                <c:pt idx="3">
                  <c:v>1327</c:v>
                </c:pt>
                <c:pt idx="4">
                  <c:v>1376</c:v>
                </c:pt>
                <c:pt idx="5">
                  <c:v>1416</c:v>
                </c:pt>
                <c:pt idx="6">
                  <c:v>1449</c:v>
                </c:pt>
                <c:pt idx="7">
                  <c:v>1491</c:v>
                </c:pt>
                <c:pt idx="8">
                  <c:v>1520</c:v>
                </c:pt>
                <c:pt idx="9">
                  <c:v>1544</c:v>
                </c:pt>
                <c:pt idx="10">
                  <c:v>1551</c:v>
                </c:pt>
                <c:pt idx="11">
                  <c:v>1562</c:v>
                </c:pt>
                <c:pt idx="12">
                  <c:v>1601</c:v>
                </c:pt>
                <c:pt idx="13">
                  <c:v>1652</c:v>
                </c:pt>
                <c:pt idx="14">
                  <c:v>1683</c:v>
                </c:pt>
                <c:pt idx="15">
                  <c:v>1683</c:v>
                </c:pt>
                <c:pt idx="16">
                  <c:v>1756</c:v>
                </c:pt>
                <c:pt idx="17">
                  <c:v>1748</c:v>
                </c:pt>
                <c:pt idx="18">
                  <c:v>1795</c:v>
                </c:pt>
                <c:pt idx="19">
                  <c:v>1871</c:v>
                </c:pt>
              </c:numCache>
            </c:numRef>
          </c:val>
          <c:extLst>
            <c:ext xmlns:c16="http://schemas.microsoft.com/office/drawing/2014/chart" uri="{C3380CC4-5D6E-409C-BE32-E72D297353CC}">
              <c16:uniqueId val="{00000001-AB24-4716-94EC-F6F25480FAF4}"/>
            </c:ext>
          </c:extLst>
        </c:ser>
        <c:dLbls>
          <c:showLegendKey val="0"/>
          <c:showVal val="0"/>
          <c:showCatName val="0"/>
          <c:showSerName val="0"/>
          <c:showPercent val="0"/>
          <c:showBubbleSize val="0"/>
        </c:dLbls>
        <c:gapWidth val="25"/>
        <c:overlap val="100"/>
        <c:axId val="77657984"/>
        <c:axId val="77659520"/>
      </c:barChart>
      <c:catAx>
        <c:axId val="77657984"/>
        <c:scaling>
          <c:orientation val="minMax"/>
        </c:scaling>
        <c:delete val="0"/>
        <c:axPos val="b"/>
        <c:numFmt formatCode="General" sourceLinked="0"/>
        <c:majorTickMark val="out"/>
        <c:minorTickMark val="none"/>
        <c:tickLblPos val="nextTo"/>
        <c:txPr>
          <a:bodyPr/>
          <a:lstStyle/>
          <a:p>
            <a:pPr>
              <a:defRPr sz="1600"/>
            </a:pPr>
            <a:endParaRPr lang="ja-JP"/>
          </a:p>
        </c:txPr>
        <c:crossAx val="77659520"/>
        <c:crosses val="autoZero"/>
        <c:auto val="1"/>
        <c:lblAlgn val="ctr"/>
        <c:lblOffset val="100"/>
        <c:noMultiLvlLbl val="0"/>
      </c:catAx>
      <c:valAx>
        <c:axId val="77659520"/>
        <c:scaling>
          <c:orientation val="minMax"/>
        </c:scaling>
        <c:delete val="1"/>
        <c:axPos val="l"/>
        <c:majorGridlines>
          <c:spPr>
            <a:ln>
              <a:noFill/>
            </a:ln>
          </c:spPr>
        </c:majorGridlines>
        <c:numFmt formatCode="General" sourceLinked="1"/>
        <c:majorTickMark val="out"/>
        <c:minorTickMark val="none"/>
        <c:tickLblPos val="nextTo"/>
        <c:crossAx val="77657984"/>
        <c:crosses val="autoZero"/>
        <c:crossBetween val="between"/>
      </c:valAx>
      <c:spPr>
        <a:ln>
          <a:noFill/>
        </a:ln>
      </c:spPr>
    </c:plotArea>
    <c:plotVisOnly val="1"/>
    <c:dispBlanksAs val="gap"/>
    <c:showDLblsOverMax val="0"/>
  </c:chart>
  <c:txPr>
    <a:bodyPr/>
    <a:lstStyle/>
    <a:p>
      <a:pPr>
        <a:defRPr sz="1800"/>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1642409001388286E-2"/>
          <c:y val="0.20122173084577999"/>
          <c:w val="0.77010649323459557"/>
          <c:h val="0.68824400235241634"/>
        </c:manualLayout>
      </c:layout>
      <c:barChart>
        <c:barDir val="col"/>
        <c:grouping val="stacked"/>
        <c:varyColors val="0"/>
        <c:ser>
          <c:idx val="0"/>
          <c:order val="0"/>
          <c:tx>
            <c:strRef>
              <c:f>Sheet1!$B$1</c:f>
              <c:strCache>
                <c:ptCount val="1"/>
                <c:pt idx="0">
                  <c:v>40～64歳</c:v>
                </c:pt>
              </c:strCache>
            </c:strRef>
          </c:tx>
          <c:spPr>
            <a:solidFill>
              <a:schemeClr val="accent3">
                <a:lumMod val="60000"/>
                <a:lumOff val="40000"/>
              </a:schemeClr>
            </a:solidFill>
            <a:ln>
              <a:solidFill>
                <a:schemeClr val="tx1"/>
              </a:solidFill>
            </a:ln>
          </c:spPr>
          <c:invertIfNegative val="0"/>
          <c:dLbls>
            <c:numFmt formatCode="#,##0_);[Red]\(#,##0\)" sourceLinked="0"/>
            <c:spPr>
              <a:noFill/>
              <a:ln>
                <a:noFill/>
              </a:ln>
              <a:effectLst/>
            </c:spPr>
            <c:txPr>
              <a:bodyPr/>
              <a:lstStyle/>
              <a:p>
                <a:pPr>
                  <a:defRPr sz="1200" b="1">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Sheet1!$A$2:$A$21</c:f>
              <c:strCache>
                <c:ptCount val="20"/>
                <c:pt idx="0">
                  <c:v>H12.4</c:v>
                </c:pt>
                <c:pt idx="1">
                  <c:v>17.3</c:v>
                </c:pt>
                <c:pt idx="2">
                  <c:v>18.3</c:v>
                </c:pt>
                <c:pt idx="3">
                  <c:v>19.3</c:v>
                </c:pt>
                <c:pt idx="4">
                  <c:v>20.3</c:v>
                </c:pt>
                <c:pt idx="5">
                  <c:v>21.3</c:v>
                </c:pt>
                <c:pt idx="6">
                  <c:v>22.3</c:v>
                </c:pt>
                <c:pt idx="7">
                  <c:v>23.3</c:v>
                </c:pt>
                <c:pt idx="8">
                  <c:v>24.3</c:v>
                </c:pt>
                <c:pt idx="9">
                  <c:v>25.3</c:v>
                </c:pt>
                <c:pt idx="10">
                  <c:v>26.3</c:v>
                </c:pt>
                <c:pt idx="11">
                  <c:v>27.3</c:v>
                </c:pt>
                <c:pt idx="12">
                  <c:v>28.3</c:v>
                </c:pt>
                <c:pt idx="13">
                  <c:v>29.3</c:v>
                </c:pt>
                <c:pt idx="14">
                  <c:v>30.3</c:v>
                </c:pt>
                <c:pt idx="15">
                  <c:v>31.3</c:v>
                </c:pt>
                <c:pt idx="16">
                  <c:v>R2.3</c:v>
                </c:pt>
                <c:pt idx="17">
                  <c:v>R3.3</c:v>
                </c:pt>
                <c:pt idx="18">
                  <c:v>R4.3</c:v>
                </c:pt>
                <c:pt idx="19">
                  <c:v>R5.3</c:v>
                </c:pt>
              </c:strCache>
            </c:strRef>
          </c:cat>
          <c:val>
            <c:numRef>
              <c:f>Sheet1!$B$2:$B$21</c:f>
              <c:numCache>
                <c:formatCode>General</c:formatCode>
                <c:ptCount val="20"/>
                <c:pt idx="0">
                  <c:v>6.3</c:v>
                </c:pt>
                <c:pt idx="1">
                  <c:v>12</c:v>
                </c:pt>
                <c:pt idx="2">
                  <c:v>13</c:v>
                </c:pt>
                <c:pt idx="3">
                  <c:v>13</c:v>
                </c:pt>
                <c:pt idx="4">
                  <c:v>13</c:v>
                </c:pt>
                <c:pt idx="5">
                  <c:v>13</c:v>
                </c:pt>
                <c:pt idx="6">
                  <c:v>13</c:v>
                </c:pt>
                <c:pt idx="7">
                  <c:v>14</c:v>
                </c:pt>
                <c:pt idx="8">
                  <c:v>14</c:v>
                </c:pt>
                <c:pt idx="9">
                  <c:v>14</c:v>
                </c:pt>
                <c:pt idx="10">
                  <c:v>13</c:v>
                </c:pt>
                <c:pt idx="11">
                  <c:v>13</c:v>
                </c:pt>
                <c:pt idx="12">
                  <c:v>12</c:v>
                </c:pt>
                <c:pt idx="13">
                  <c:v>11</c:v>
                </c:pt>
                <c:pt idx="14">
                  <c:v>11</c:v>
                </c:pt>
                <c:pt idx="15">
                  <c:v>11</c:v>
                </c:pt>
                <c:pt idx="16">
                  <c:v>11</c:v>
                </c:pt>
                <c:pt idx="17">
                  <c:v>11</c:v>
                </c:pt>
                <c:pt idx="18">
                  <c:v>11</c:v>
                </c:pt>
                <c:pt idx="19">
                  <c:v>11</c:v>
                </c:pt>
              </c:numCache>
            </c:numRef>
          </c:val>
          <c:extLst>
            <c:ext xmlns:c16="http://schemas.microsoft.com/office/drawing/2014/chart" uri="{C3380CC4-5D6E-409C-BE32-E72D297353CC}">
              <c16:uniqueId val="{00000000-428E-45D5-BB5E-E5F1BC522FC2}"/>
            </c:ext>
          </c:extLst>
        </c:ser>
        <c:ser>
          <c:idx val="1"/>
          <c:order val="1"/>
          <c:tx>
            <c:strRef>
              <c:f>Sheet1!$C$1</c:f>
              <c:strCache>
                <c:ptCount val="1"/>
                <c:pt idx="0">
                  <c:v>65～74歳</c:v>
                </c:pt>
              </c:strCache>
            </c:strRef>
          </c:tx>
          <c:spPr>
            <a:solidFill>
              <a:schemeClr val="accent1">
                <a:lumMod val="40000"/>
                <a:lumOff val="60000"/>
              </a:schemeClr>
            </a:solidFill>
            <a:ln>
              <a:solidFill>
                <a:schemeClr val="tx1"/>
              </a:solidFill>
            </a:ln>
          </c:spPr>
          <c:invertIfNegative val="0"/>
          <c:dLbls>
            <c:numFmt formatCode="#,##0_);[Red]\(#,##0\)" sourceLinked="0"/>
            <c:spPr>
              <a:noFill/>
              <a:ln>
                <a:noFill/>
              </a:ln>
              <a:effectLst/>
            </c:spPr>
            <c:txPr>
              <a:bodyPr/>
              <a:lstStyle/>
              <a:p>
                <a:pPr>
                  <a:defRPr sz="1400" b="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Sheet1!$A$2:$A$21</c:f>
              <c:strCache>
                <c:ptCount val="20"/>
                <c:pt idx="0">
                  <c:v>H12.4</c:v>
                </c:pt>
                <c:pt idx="1">
                  <c:v>17.3</c:v>
                </c:pt>
                <c:pt idx="2">
                  <c:v>18.3</c:v>
                </c:pt>
                <c:pt idx="3">
                  <c:v>19.3</c:v>
                </c:pt>
                <c:pt idx="4">
                  <c:v>20.3</c:v>
                </c:pt>
                <c:pt idx="5">
                  <c:v>21.3</c:v>
                </c:pt>
                <c:pt idx="6">
                  <c:v>22.3</c:v>
                </c:pt>
                <c:pt idx="7">
                  <c:v>23.3</c:v>
                </c:pt>
                <c:pt idx="8">
                  <c:v>24.3</c:v>
                </c:pt>
                <c:pt idx="9">
                  <c:v>25.3</c:v>
                </c:pt>
                <c:pt idx="10">
                  <c:v>26.3</c:v>
                </c:pt>
                <c:pt idx="11">
                  <c:v>27.3</c:v>
                </c:pt>
                <c:pt idx="12">
                  <c:v>28.3</c:v>
                </c:pt>
                <c:pt idx="13">
                  <c:v>29.3</c:v>
                </c:pt>
                <c:pt idx="14">
                  <c:v>30.3</c:v>
                </c:pt>
                <c:pt idx="15">
                  <c:v>31.3</c:v>
                </c:pt>
                <c:pt idx="16">
                  <c:v>R2.3</c:v>
                </c:pt>
                <c:pt idx="17">
                  <c:v>R3.3</c:v>
                </c:pt>
                <c:pt idx="18">
                  <c:v>R4.3</c:v>
                </c:pt>
                <c:pt idx="19">
                  <c:v>R5.3</c:v>
                </c:pt>
              </c:strCache>
            </c:strRef>
          </c:cat>
          <c:val>
            <c:numRef>
              <c:f>Sheet1!$C$2:$C$21</c:f>
              <c:numCache>
                <c:formatCode>General</c:formatCode>
                <c:ptCount val="20"/>
                <c:pt idx="0">
                  <c:v>35.9</c:v>
                </c:pt>
                <c:pt idx="1">
                  <c:v>56</c:v>
                </c:pt>
                <c:pt idx="2">
                  <c:v>55</c:v>
                </c:pt>
                <c:pt idx="3">
                  <c:v>53</c:v>
                </c:pt>
                <c:pt idx="4">
                  <c:v>51</c:v>
                </c:pt>
                <c:pt idx="5">
                  <c:v>50</c:v>
                </c:pt>
                <c:pt idx="6">
                  <c:v>50</c:v>
                </c:pt>
                <c:pt idx="7">
                  <c:v>50</c:v>
                </c:pt>
                <c:pt idx="8">
                  <c:v>51</c:v>
                </c:pt>
                <c:pt idx="9">
                  <c:v>53</c:v>
                </c:pt>
                <c:pt idx="10">
                  <c:v>58</c:v>
                </c:pt>
                <c:pt idx="11">
                  <c:v>61</c:v>
                </c:pt>
                <c:pt idx="12">
                  <c:v>62</c:v>
                </c:pt>
                <c:pt idx="13">
                  <c:v>62</c:v>
                </c:pt>
                <c:pt idx="14">
                  <c:v>62</c:v>
                </c:pt>
                <c:pt idx="15">
                  <c:v>62</c:v>
                </c:pt>
                <c:pt idx="16">
                  <c:v>62</c:v>
                </c:pt>
                <c:pt idx="17">
                  <c:v>66</c:v>
                </c:pt>
                <c:pt idx="18">
                  <c:v>65</c:v>
                </c:pt>
                <c:pt idx="19">
                  <c:v>59</c:v>
                </c:pt>
              </c:numCache>
            </c:numRef>
          </c:val>
          <c:extLst>
            <c:ext xmlns:c16="http://schemas.microsoft.com/office/drawing/2014/chart" uri="{C3380CC4-5D6E-409C-BE32-E72D297353CC}">
              <c16:uniqueId val="{00000001-428E-45D5-BB5E-E5F1BC522FC2}"/>
            </c:ext>
          </c:extLst>
        </c:ser>
        <c:ser>
          <c:idx val="2"/>
          <c:order val="2"/>
          <c:tx>
            <c:strRef>
              <c:f>Sheet1!$D$1</c:f>
              <c:strCache>
                <c:ptCount val="1"/>
                <c:pt idx="0">
                  <c:v>75歳以上</c:v>
                </c:pt>
              </c:strCache>
            </c:strRef>
          </c:tx>
          <c:spPr>
            <a:solidFill>
              <a:srgbClr val="FFFF99"/>
            </a:solidFill>
            <a:ln>
              <a:solidFill>
                <a:schemeClr val="tx1"/>
              </a:solidFill>
            </a:ln>
          </c:spPr>
          <c:invertIfNegative val="0"/>
          <c:dLbls>
            <c:spPr>
              <a:noFill/>
              <a:ln>
                <a:noFill/>
              </a:ln>
              <a:effectLst/>
            </c:spPr>
            <c:txPr>
              <a:bodyPr/>
              <a:lstStyle/>
              <a:p>
                <a:pPr>
                  <a:defRPr sz="14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Sheet1!$A$2:$A$21</c:f>
              <c:strCache>
                <c:ptCount val="20"/>
                <c:pt idx="0">
                  <c:v>H12.4</c:v>
                </c:pt>
                <c:pt idx="1">
                  <c:v>17.3</c:v>
                </c:pt>
                <c:pt idx="2">
                  <c:v>18.3</c:v>
                </c:pt>
                <c:pt idx="3">
                  <c:v>19.3</c:v>
                </c:pt>
                <c:pt idx="4">
                  <c:v>20.3</c:v>
                </c:pt>
                <c:pt idx="5">
                  <c:v>21.3</c:v>
                </c:pt>
                <c:pt idx="6">
                  <c:v>22.3</c:v>
                </c:pt>
                <c:pt idx="7">
                  <c:v>23.3</c:v>
                </c:pt>
                <c:pt idx="8">
                  <c:v>24.3</c:v>
                </c:pt>
                <c:pt idx="9">
                  <c:v>25.3</c:v>
                </c:pt>
                <c:pt idx="10">
                  <c:v>26.3</c:v>
                </c:pt>
                <c:pt idx="11">
                  <c:v>27.3</c:v>
                </c:pt>
                <c:pt idx="12">
                  <c:v>28.3</c:v>
                </c:pt>
                <c:pt idx="13">
                  <c:v>29.3</c:v>
                </c:pt>
                <c:pt idx="14">
                  <c:v>30.3</c:v>
                </c:pt>
                <c:pt idx="15">
                  <c:v>31.3</c:v>
                </c:pt>
                <c:pt idx="16">
                  <c:v>R2.3</c:v>
                </c:pt>
                <c:pt idx="17">
                  <c:v>R3.3</c:v>
                </c:pt>
                <c:pt idx="18">
                  <c:v>R4.3</c:v>
                </c:pt>
                <c:pt idx="19">
                  <c:v>R5.3</c:v>
                </c:pt>
              </c:strCache>
            </c:strRef>
          </c:cat>
          <c:val>
            <c:numRef>
              <c:f>Sheet1!$D$2:$D$21</c:f>
              <c:numCache>
                <c:formatCode>General</c:formatCode>
                <c:ptCount val="20"/>
                <c:pt idx="0">
                  <c:v>192</c:v>
                </c:pt>
                <c:pt idx="1">
                  <c:v>348</c:v>
                </c:pt>
                <c:pt idx="2">
                  <c:v>368</c:v>
                </c:pt>
                <c:pt idx="3">
                  <c:v>379</c:v>
                </c:pt>
                <c:pt idx="4">
                  <c:v>397</c:v>
                </c:pt>
                <c:pt idx="5">
                  <c:v>410</c:v>
                </c:pt>
                <c:pt idx="6">
                  <c:v>422</c:v>
                </c:pt>
                <c:pt idx="7">
                  <c:v>442</c:v>
                </c:pt>
                <c:pt idx="8">
                  <c:v>462</c:v>
                </c:pt>
                <c:pt idx="9">
                  <c:v>483</c:v>
                </c:pt>
                <c:pt idx="10">
                  <c:v>499</c:v>
                </c:pt>
                <c:pt idx="11">
                  <c:v>517</c:v>
                </c:pt>
                <c:pt idx="12">
                  <c:v>527</c:v>
                </c:pt>
                <c:pt idx="13">
                  <c:v>539</c:v>
                </c:pt>
                <c:pt idx="14">
                  <c:v>541</c:v>
                </c:pt>
                <c:pt idx="15">
                  <c:v>556</c:v>
                </c:pt>
                <c:pt idx="16">
                  <c:v>564</c:v>
                </c:pt>
                <c:pt idx="17">
                  <c:v>571</c:v>
                </c:pt>
                <c:pt idx="18">
                  <c:v>579</c:v>
                </c:pt>
                <c:pt idx="19">
                  <c:v>585</c:v>
                </c:pt>
              </c:numCache>
            </c:numRef>
          </c:val>
          <c:extLst>
            <c:ext xmlns:c16="http://schemas.microsoft.com/office/drawing/2014/chart" uri="{C3380CC4-5D6E-409C-BE32-E72D297353CC}">
              <c16:uniqueId val="{00000002-428E-45D5-BB5E-E5F1BC522FC2}"/>
            </c:ext>
          </c:extLst>
        </c:ser>
        <c:dLbls>
          <c:showLegendKey val="0"/>
          <c:showVal val="0"/>
          <c:showCatName val="0"/>
          <c:showSerName val="0"/>
          <c:showPercent val="0"/>
          <c:showBubbleSize val="0"/>
        </c:dLbls>
        <c:gapWidth val="31"/>
        <c:overlap val="100"/>
        <c:axId val="98149888"/>
        <c:axId val="98151424"/>
      </c:barChart>
      <c:catAx>
        <c:axId val="98149888"/>
        <c:scaling>
          <c:orientation val="minMax"/>
        </c:scaling>
        <c:delete val="0"/>
        <c:axPos val="b"/>
        <c:numFmt formatCode="General" sourceLinked="0"/>
        <c:majorTickMark val="out"/>
        <c:minorTickMark val="none"/>
        <c:tickLblPos val="nextTo"/>
        <c:txPr>
          <a:bodyPr/>
          <a:lstStyle/>
          <a:p>
            <a:pPr>
              <a:defRPr sz="1400"/>
            </a:pPr>
            <a:endParaRPr lang="ja-JP"/>
          </a:p>
        </c:txPr>
        <c:crossAx val="98151424"/>
        <c:crosses val="autoZero"/>
        <c:auto val="1"/>
        <c:lblAlgn val="ctr"/>
        <c:lblOffset val="100"/>
        <c:noMultiLvlLbl val="0"/>
      </c:catAx>
      <c:valAx>
        <c:axId val="98151424"/>
        <c:scaling>
          <c:orientation val="minMax"/>
        </c:scaling>
        <c:delete val="1"/>
        <c:axPos val="l"/>
        <c:majorGridlines>
          <c:spPr>
            <a:ln>
              <a:noFill/>
            </a:ln>
          </c:spPr>
        </c:majorGridlines>
        <c:numFmt formatCode="General" sourceLinked="1"/>
        <c:majorTickMark val="out"/>
        <c:minorTickMark val="none"/>
        <c:tickLblPos val="nextTo"/>
        <c:crossAx val="98149888"/>
        <c:crosses val="autoZero"/>
        <c:crossBetween val="between"/>
      </c:valAx>
      <c:spPr>
        <a:ln>
          <a:noFill/>
        </a:ln>
      </c:spPr>
    </c:plotArea>
    <c:plotVisOnly val="1"/>
    <c:dispBlanksAs val="gap"/>
    <c:showDLblsOverMax val="0"/>
  </c:chart>
  <c:txPr>
    <a:bodyPr/>
    <a:lstStyle/>
    <a:p>
      <a:pPr>
        <a:defRPr sz="1800"/>
      </a:pPr>
      <a:endParaRPr lang="ja-JP"/>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6307434767135099E-2"/>
          <c:y val="0"/>
          <c:w val="0.88632618974539557"/>
          <c:h val="0.84247121044181061"/>
        </c:manualLayout>
      </c:layout>
      <c:barChart>
        <c:barDir val="col"/>
        <c:grouping val="stacked"/>
        <c:varyColors val="0"/>
        <c:ser>
          <c:idx val="0"/>
          <c:order val="0"/>
          <c:tx>
            <c:strRef>
              <c:f>Sheet1!$B$1</c:f>
              <c:strCache>
                <c:ptCount val="1"/>
                <c:pt idx="0">
                  <c:v>在宅サービス</c:v>
                </c:pt>
              </c:strCache>
            </c:strRef>
          </c:tx>
          <c:spPr>
            <a:solidFill>
              <a:schemeClr val="accent1">
                <a:lumMod val="40000"/>
                <a:lumOff val="60000"/>
              </a:schemeClr>
            </a:solidFill>
            <a:ln>
              <a:solidFill>
                <a:schemeClr val="tx1"/>
              </a:solidFill>
            </a:ln>
          </c:spPr>
          <c:invertIfNegative val="0"/>
          <c:dLbls>
            <c:spPr>
              <a:noFill/>
              <a:ln>
                <a:noFill/>
              </a:ln>
              <a:effectLst/>
            </c:spPr>
            <c:txPr>
              <a:bodyPr/>
              <a:lstStyle/>
              <a:p>
                <a:pPr>
                  <a:defRPr sz="105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Sheet1!$A$2:$A$20</c:f>
              <c:strCache>
                <c:ptCount val="19"/>
                <c:pt idx="0">
                  <c:v>H12年度</c:v>
                </c:pt>
                <c:pt idx="1">
                  <c:v>17年度</c:v>
                </c:pt>
                <c:pt idx="2">
                  <c:v>18年度</c:v>
                </c:pt>
                <c:pt idx="3">
                  <c:v>19年度</c:v>
                </c:pt>
                <c:pt idx="4">
                  <c:v>20年度</c:v>
                </c:pt>
                <c:pt idx="5">
                  <c:v>21年度</c:v>
                </c:pt>
                <c:pt idx="6">
                  <c:v>22年度</c:v>
                </c:pt>
                <c:pt idx="7">
                  <c:v>23年度</c:v>
                </c:pt>
                <c:pt idx="8">
                  <c:v>24年度</c:v>
                </c:pt>
                <c:pt idx="9">
                  <c:v>25年度</c:v>
                </c:pt>
                <c:pt idx="10">
                  <c:v>26年度</c:v>
                </c:pt>
                <c:pt idx="11">
                  <c:v>27年度</c:v>
                </c:pt>
                <c:pt idx="12">
                  <c:v>28年度</c:v>
                </c:pt>
                <c:pt idx="13">
                  <c:v>29年度</c:v>
                </c:pt>
                <c:pt idx="14">
                  <c:v>30年度</c:v>
                </c:pt>
                <c:pt idx="15">
                  <c:v>R1年度</c:v>
                </c:pt>
                <c:pt idx="16">
                  <c:v>R2年度</c:v>
                </c:pt>
                <c:pt idx="17">
                  <c:v>R3年度</c:v>
                </c:pt>
                <c:pt idx="18">
                  <c:v>R4年度</c:v>
                </c:pt>
              </c:strCache>
            </c:strRef>
          </c:cat>
          <c:val>
            <c:numRef>
              <c:f>Sheet1!$B$2:$B$20</c:f>
              <c:numCache>
                <c:formatCode>General</c:formatCode>
                <c:ptCount val="19"/>
                <c:pt idx="0">
                  <c:v>107.7</c:v>
                </c:pt>
                <c:pt idx="1">
                  <c:v>277.7</c:v>
                </c:pt>
                <c:pt idx="2">
                  <c:v>268.39999999999998</c:v>
                </c:pt>
                <c:pt idx="3">
                  <c:v>286.3</c:v>
                </c:pt>
                <c:pt idx="4">
                  <c:v>304.60000000000002</c:v>
                </c:pt>
                <c:pt idx="5">
                  <c:v>326.60000000000002</c:v>
                </c:pt>
                <c:pt idx="6">
                  <c:v>350.3</c:v>
                </c:pt>
                <c:pt idx="7">
                  <c:v>366.6</c:v>
                </c:pt>
                <c:pt idx="8">
                  <c:v>389.4</c:v>
                </c:pt>
                <c:pt idx="9">
                  <c:v>407.2</c:v>
                </c:pt>
                <c:pt idx="10">
                  <c:v>427.5</c:v>
                </c:pt>
                <c:pt idx="11">
                  <c:v>438.5</c:v>
                </c:pt>
                <c:pt idx="12">
                  <c:v>413.7</c:v>
                </c:pt>
                <c:pt idx="13">
                  <c:v>412.9</c:v>
                </c:pt>
                <c:pt idx="14">
                  <c:v>411.7</c:v>
                </c:pt>
                <c:pt idx="15">
                  <c:v>424.8</c:v>
                </c:pt>
                <c:pt idx="16" formatCode="0.0_);[Red]\(0.0\)">
                  <c:v>431.3</c:v>
                </c:pt>
                <c:pt idx="17" formatCode="#,##0.0_ ">
                  <c:v>448.2</c:v>
                </c:pt>
                <c:pt idx="18" formatCode="#,##0.0_ ">
                  <c:v>443.7</c:v>
                </c:pt>
              </c:numCache>
            </c:numRef>
          </c:val>
          <c:extLst>
            <c:ext xmlns:c16="http://schemas.microsoft.com/office/drawing/2014/chart" uri="{C3380CC4-5D6E-409C-BE32-E72D297353CC}">
              <c16:uniqueId val="{00000000-2C0D-4E0B-B197-A8A6AFD1B3F8}"/>
            </c:ext>
          </c:extLst>
        </c:ser>
        <c:ser>
          <c:idx val="1"/>
          <c:order val="1"/>
          <c:tx>
            <c:strRef>
              <c:f>Sheet1!$C$1</c:f>
              <c:strCache>
                <c:ptCount val="1"/>
                <c:pt idx="0">
                  <c:v>地域密着型サービス</c:v>
                </c:pt>
              </c:strCache>
            </c:strRef>
          </c:tx>
          <c:spPr>
            <a:solidFill>
              <a:schemeClr val="accent2">
                <a:lumMod val="60000"/>
                <a:lumOff val="40000"/>
              </a:schemeClr>
            </a:solidFill>
            <a:ln>
              <a:solidFill>
                <a:schemeClr val="tx1"/>
              </a:solidFill>
            </a:ln>
          </c:spPr>
          <c:invertIfNegative val="0"/>
          <c:dLbls>
            <c:spPr>
              <a:noFill/>
              <a:ln>
                <a:noFill/>
              </a:ln>
              <a:effectLst/>
            </c:spPr>
            <c:txPr>
              <a:bodyPr/>
              <a:lstStyle/>
              <a:p>
                <a:pPr>
                  <a:defRPr sz="105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Sheet1!$A$2:$A$20</c:f>
              <c:strCache>
                <c:ptCount val="19"/>
                <c:pt idx="0">
                  <c:v>H12年度</c:v>
                </c:pt>
                <c:pt idx="1">
                  <c:v>17年度</c:v>
                </c:pt>
                <c:pt idx="2">
                  <c:v>18年度</c:v>
                </c:pt>
                <c:pt idx="3">
                  <c:v>19年度</c:v>
                </c:pt>
                <c:pt idx="4">
                  <c:v>20年度</c:v>
                </c:pt>
                <c:pt idx="5">
                  <c:v>21年度</c:v>
                </c:pt>
                <c:pt idx="6">
                  <c:v>22年度</c:v>
                </c:pt>
                <c:pt idx="7">
                  <c:v>23年度</c:v>
                </c:pt>
                <c:pt idx="8">
                  <c:v>24年度</c:v>
                </c:pt>
                <c:pt idx="9">
                  <c:v>25年度</c:v>
                </c:pt>
                <c:pt idx="10">
                  <c:v>26年度</c:v>
                </c:pt>
                <c:pt idx="11">
                  <c:v>27年度</c:v>
                </c:pt>
                <c:pt idx="12">
                  <c:v>28年度</c:v>
                </c:pt>
                <c:pt idx="13">
                  <c:v>29年度</c:v>
                </c:pt>
                <c:pt idx="14">
                  <c:v>30年度</c:v>
                </c:pt>
                <c:pt idx="15">
                  <c:v>R1年度</c:v>
                </c:pt>
                <c:pt idx="16">
                  <c:v>R2年度</c:v>
                </c:pt>
                <c:pt idx="17">
                  <c:v>R3年度</c:v>
                </c:pt>
                <c:pt idx="18">
                  <c:v>R4年度</c:v>
                </c:pt>
              </c:strCache>
            </c:strRef>
          </c:cat>
          <c:val>
            <c:numRef>
              <c:f>Sheet1!$C$2:$C$20</c:f>
              <c:numCache>
                <c:formatCode>General</c:formatCode>
                <c:ptCount val="19"/>
                <c:pt idx="2">
                  <c:v>23.3</c:v>
                </c:pt>
                <c:pt idx="3">
                  <c:v>32.4</c:v>
                </c:pt>
                <c:pt idx="4">
                  <c:v>41.1</c:v>
                </c:pt>
                <c:pt idx="5">
                  <c:v>51.4</c:v>
                </c:pt>
                <c:pt idx="6">
                  <c:v>58.3</c:v>
                </c:pt>
                <c:pt idx="7">
                  <c:v>74.5</c:v>
                </c:pt>
                <c:pt idx="8">
                  <c:v>87.9</c:v>
                </c:pt>
                <c:pt idx="9">
                  <c:v>98.6</c:v>
                </c:pt>
                <c:pt idx="10">
                  <c:v>113.4</c:v>
                </c:pt>
                <c:pt idx="11">
                  <c:v>123.3</c:v>
                </c:pt>
                <c:pt idx="12">
                  <c:v>161.80000000000001</c:v>
                </c:pt>
                <c:pt idx="13">
                  <c:v>175.2</c:v>
                </c:pt>
                <c:pt idx="14">
                  <c:v>183.6</c:v>
                </c:pt>
                <c:pt idx="15">
                  <c:v>191.1</c:v>
                </c:pt>
                <c:pt idx="16" formatCode="0.0_);[Red]\(0.0\)">
                  <c:v>197</c:v>
                </c:pt>
                <c:pt idx="17" formatCode="#,##0.0_ ">
                  <c:v>202.9</c:v>
                </c:pt>
                <c:pt idx="18" formatCode="#,##0.0_ ">
                  <c:v>202.7</c:v>
                </c:pt>
              </c:numCache>
            </c:numRef>
          </c:val>
          <c:extLst>
            <c:ext xmlns:c16="http://schemas.microsoft.com/office/drawing/2014/chart" uri="{C3380CC4-5D6E-409C-BE32-E72D297353CC}">
              <c16:uniqueId val="{00000001-2C0D-4E0B-B197-A8A6AFD1B3F8}"/>
            </c:ext>
          </c:extLst>
        </c:ser>
        <c:ser>
          <c:idx val="2"/>
          <c:order val="2"/>
          <c:tx>
            <c:strRef>
              <c:f>Sheet1!$D$1</c:f>
              <c:strCache>
                <c:ptCount val="1"/>
                <c:pt idx="0">
                  <c:v>施設サービス</c:v>
                </c:pt>
              </c:strCache>
            </c:strRef>
          </c:tx>
          <c:spPr>
            <a:solidFill>
              <a:srgbClr val="FFFF99"/>
            </a:solidFill>
            <a:ln>
              <a:solidFill>
                <a:schemeClr val="tx1"/>
              </a:solidFill>
            </a:ln>
          </c:spPr>
          <c:invertIfNegative val="0"/>
          <c:dLbls>
            <c:spPr>
              <a:noFill/>
              <a:ln>
                <a:noFill/>
              </a:ln>
              <a:effectLst/>
            </c:spPr>
            <c:txPr>
              <a:bodyPr/>
              <a:lstStyle/>
              <a:p>
                <a:pPr>
                  <a:defRPr sz="105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Sheet1!$A$2:$A$20</c:f>
              <c:strCache>
                <c:ptCount val="19"/>
                <c:pt idx="0">
                  <c:v>H12年度</c:v>
                </c:pt>
                <c:pt idx="1">
                  <c:v>17年度</c:v>
                </c:pt>
                <c:pt idx="2">
                  <c:v>18年度</c:v>
                </c:pt>
                <c:pt idx="3">
                  <c:v>19年度</c:v>
                </c:pt>
                <c:pt idx="4">
                  <c:v>20年度</c:v>
                </c:pt>
                <c:pt idx="5">
                  <c:v>21年度</c:v>
                </c:pt>
                <c:pt idx="6">
                  <c:v>22年度</c:v>
                </c:pt>
                <c:pt idx="7">
                  <c:v>23年度</c:v>
                </c:pt>
                <c:pt idx="8">
                  <c:v>24年度</c:v>
                </c:pt>
                <c:pt idx="9">
                  <c:v>25年度</c:v>
                </c:pt>
                <c:pt idx="10">
                  <c:v>26年度</c:v>
                </c:pt>
                <c:pt idx="11">
                  <c:v>27年度</c:v>
                </c:pt>
                <c:pt idx="12">
                  <c:v>28年度</c:v>
                </c:pt>
                <c:pt idx="13">
                  <c:v>29年度</c:v>
                </c:pt>
                <c:pt idx="14">
                  <c:v>30年度</c:v>
                </c:pt>
                <c:pt idx="15">
                  <c:v>R1年度</c:v>
                </c:pt>
                <c:pt idx="16">
                  <c:v>R2年度</c:v>
                </c:pt>
                <c:pt idx="17">
                  <c:v>R3年度</c:v>
                </c:pt>
                <c:pt idx="18">
                  <c:v>R4年度</c:v>
                </c:pt>
              </c:strCache>
            </c:strRef>
          </c:cat>
          <c:val>
            <c:numRef>
              <c:f>Sheet1!$D$2:$D$20</c:f>
              <c:numCache>
                <c:formatCode>General</c:formatCode>
                <c:ptCount val="19"/>
                <c:pt idx="0">
                  <c:v>307.89999999999998</c:v>
                </c:pt>
                <c:pt idx="1">
                  <c:v>406.9</c:v>
                </c:pt>
                <c:pt idx="2">
                  <c:v>387</c:v>
                </c:pt>
                <c:pt idx="3">
                  <c:v>391</c:v>
                </c:pt>
                <c:pt idx="4">
                  <c:v>393.2</c:v>
                </c:pt>
                <c:pt idx="5">
                  <c:v>406.5</c:v>
                </c:pt>
                <c:pt idx="6">
                  <c:v>410.7</c:v>
                </c:pt>
                <c:pt idx="7">
                  <c:v>411.5</c:v>
                </c:pt>
                <c:pt idx="8">
                  <c:v>412</c:v>
                </c:pt>
                <c:pt idx="9">
                  <c:v>412.6</c:v>
                </c:pt>
                <c:pt idx="10">
                  <c:v>416.2</c:v>
                </c:pt>
                <c:pt idx="11">
                  <c:v>409.6</c:v>
                </c:pt>
                <c:pt idx="12">
                  <c:v>400.8</c:v>
                </c:pt>
                <c:pt idx="13">
                  <c:v>397.4</c:v>
                </c:pt>
                <c:pt idx="14">
                  <c:v>397.6</c:v>
                </c:pt>
                <c:pt idx="15">
                  <c:v>408.3</c:v>
                </c:pt>
                <c:pt idx="16" formatCode="0.0_);[Red]\(0.0\)">
                  <c:v>411</c:v>
                </c:pt>
                <c:pt idx="17" formatCode="#,##0.0_ ">
                  <c:v>407.9</c:v>
                </c:pt>
                <c:pt idx="18" formatCode="#,##0.0_ ">
                  <c:v>402.6</c:v>
                </c:pt>
              </c:numCache>
            </c:numRef>
          </c:val>
          <c:extLst>
            <c:ext xmlns:c16="http://schemas.microsoft.com/office/drawing/2014/chart" uri="{C3380CC4-5D6E-409C-BE32-E72D297353CC}">
              <c16:uniqueId val="{00000002-2C0D-4E0B-B197-A8A6AFD1B3F8}"/>
            </c:ext>
          </c:extLst>
        </c:ser>
        <c:dLbls>
          <c:showLegendKey val="0"/>
          <c:showVal val="0"/>
          <c:showCatName val="0"/>
          <c:showSerName val="0"/>
          <c:showPercent val="0"/>
          <c:showBubbleSize val="0"/>
        </c:dLbls>
        <c:gapWidth val="32"/>
        <c:overlap val="100"/>
        <c:axId val="109540096"/>
        <c:axId val="109541632"/>
      </c:barChart>
      <c:catAx>
        <c:axId val="109540096"/>
        <c:scaling>
          <c:orientation val="minMax"/>
        </c:scaling>
        <c:delete val="0"/>
        <c:axPos val="b"/>
        <c:numFmt formatCode="General" sourceLinked="0"/>
        <c:majorTickMark val="out"/>
        <c:minorTickMark val="none"/>
        <c:tickLblPos val="nextTo"/>
        <c:txPr>
          <a:bodyPr/>
          <a:lstStyle/>
          <a:p>
            <a:pPr>
              <a:defRPr sz="1200"/>
            </a:pPr>
            <a:endParaRPr lang="ja-JP"/>
          </a:p>
        </c:txPr>
        <c:crossAx val="109541632"/>
        <c:crosses val="autoZero"/>
        <c:auto val="1"/>
        <c:lblAlgn val="ctr"/>
        <c:lblOffset val="100"/>
        <c:noMultiLvlLbl val="0"/>
      </c:catAx>
      <c:valAx>
        <c:axId val="109541632"/>
        <c:scaling>
          <c:orientation val="minMax"/>
        </c:scaling>
        <c:delete val="1"/>
        <c:axPos val="l"/>
        <c:numFmt formatCode="General" sourceLinked="1"/>
        <c:majorTickMark val="out"/>
        <c:minorTickMark val="none"/>
        <c:tickLblPos val="nextTo"/>
        <c:crossAx val="109540096"/>
        <c:crosses val="autoZero"/>
        <c:crossBetween val="between"/>
      </c:valAx>
    </c:plotArea>
    <c:plotVisOnly val="1"/>
    <c:dispBlanksAs val="gap"/>
    <c:showDLblsOverMax val="0"/>
  </c:chart>
  <c:txPr>
    <a:bodyPr/>
    <a:lstStyle/>
    <a:p>
      <a:pPr>
        <a:defRPr sz="1800"/>
      </a:pPr>
      <a:endParaRPr lang="ja-JP"/>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4812779747636324E-2"/>
          <c:y val="0"/>
          <c:w val="0.90725136001837836"/>
          <c:h val="0.84247121044181061"/>
        </c:manualLayout>
      </c:layout>
      <c:barChart>
        <c:barDir val="col"/>
        <c:grouping val="stacked"/>
        <c:varyColors val="0"/>
        <c:ser>
          <c:idx val="0"/>
          <c:order val="0"/>
          <c:tx>
            <c:strRef>
              <c:f>Sheet1!$B$1</c:f>
              <c:strCache>
                <c:ptCount val="1"/>
                <c:pt idx="0">
                  <c:v>在宅サービス</c:v>
                </c:pt>
              </c:strCache>
            </c:strRef>
          </c:tx>
          <c:spPr>
            <a:solidFill>
              <a:schemeClr val="accent1">
                <a:lumMod val="40000"/>
                <a:lumOff val="60000"/>
              </a:schemeClr>
            </a:solidFill>
            <a:ln>
              <a:solidFill>
                <a:schemeClr val="tx1"/>
              </a:solidFill>
            </a:ln>
          </c:spPr>
          <c:invertIfNegative val="0"/>
          <c:dLbls>
            <c:spPr>
              <a:noFill/>
              <a:ln>
                <a:noFill/>
              </a:ln>
              <a:effectLst/>
            </c:spPr>
            <c:txPr>
              <a:bodyPr/>
              <a:lstStyle/>
              <a:p>
                <a:pPr>
                  <a:defRPr sz="105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Sheet1!$A$2:$A$20</c:f>
              <c:strCache>
                <c:ptCount val="19"/>
                <c:pt idx="0">
                  <c:v>H12年度</c:v>
                </c:pt>
                <c:pt idx="1">
                  <c:v>17年度</c:v>
                </c:pt>
                <c:pt idx="2">
                  <c:v>18年度</c:v>
                </c:pt>
                <c:pt idx="3">
                  <c:v>19年度</c:v>
                </c:pt>
                <c:pt idx="4">
                  <c:v>20年度</c:v>
                </c:pt>
                <c:pt idx="5">
                  <c:v>21年度</c:v>
                </c:pt>
                <c:pt idx="6">
                  <c:v>22年度</c:v>
                </c:pt>
                <c:pt idx="7">
                  <c:v>23年度</c:v>
                </c:pt>
                <c:pt idx="8">
                  <c:v>24年度</c:v>
                </c:pt>
                <c:pt idx="9">
                  <c:v>25年度</c:v>
                </c:pt>
                <c:pt idx="10">
                  <c:v>26年度</c:v>
                </c:pt>
                <c:pt idx="11">
                  <c:v>27年度</c:v>
                </c:pt>
                <c:pt idx="12">
                  <c:v>28年度</c:v>
                </c:pt>
                <c:pt idx="13">
                  <c:v>29年度</c:v>
                </c:pt>
                <c:pt idx="14">
                  <c:v>30年度</c:v>
                </c:pt>
                <c:pt idx="15">
                  <c:v>R1年度 </c:v>
                </c:pt>
                <c:pt idx="16">
                  <c:v>R2年度</c:v>
                </c:pt>
                <c:pt idx="17">
                  <c:v>R3年度</c:v>
                </c:pt>
                <c:pt idx="18">
                  <c:v>R4年度</c:v>
                </c:pt>
              </c:strCache>
            </c:strRef>
          </c:cat>
          <c:val>
            <c:numRef>
              <c:f>Sheet1!$B$2:$B$20</c:f>
              <c:numCache>
                <c:formatCode>#,##0_ </c:formatCode>
                <c:ptCount val="19"/>
                <c:pt idx="0">
                  <c:v>12124</c:v>
                </c:pt>
                <c:pt idx="1">
                  <c:v>23866</c:v>
                </c:pt>
                <c:pt idx="2">
                  <c:v>23629</c:v>
                </c:pt>
                <c:pt idx="3">
                  <c:v>24641</c:v>
                </c:pt>
                <c:pt idx="4">
                  <c:v>25937</c:v>
                </c:pt>
                <c:pt idx="5">
                  <c:v>26976</c:v>
                </c:pt>
                <c:pt idx="6">
                  <c:v>28446</c:v>
                </c:pt>
                <c:pt idx="7">
                  <c:v>29928</c:v>
                </c:pt>
                <c:pt idx="8">
                  <c:v>31474</c:v>
                </c:pt>
                <c:pt idx="9">
                  <c:v>33016</c:v>
                </c:pt>
                <c:pt idx="10">
                  <c:v>34466</c:v>
                </c:pt>
                <c:pt idx="11">
                  <c:v>35597</c:v>
                </c:pt>
                <c:pt idx="12">
                  <c:v>36275</c:v>
                </c:pt>
                <c:pt idx="13">
                  <c:v>35464</c:v>
                </c:pt>
                <c:pt idx="14">
                  <c:v>35505</c:v>
                </c:pt>
                <c:pt idx="15">
                  <c:v>36513</c:v>
                </c:pt>
                <c:pt idx="16">
                  <c:v>37268</c:v>
                </c:pt>
                <c:pt idx="17">
                  <c:v>38501</c:v>
                </c:pt>
                <c:pt idx="18">
                  <c:v>38823</c:v>
                </c:pt>
              </c:numCache>
            </c:numRef>
          </c:val>
          <c:extLst>
            <c:ext xmlns:c16="http://schemas.microsoft.com/office/drawing/2014/chart" uri="{C3380CC4-5D6E-409C-BE32-E72D297353CC}">
              <c16:uniqueId val="{00000000-95AD-4EA1-8C53-B0E75DCAC6DF}"/>
            </c:ext>
          </c:extLst>
        </c:ser>
        <c:ser>
          <c:idx val="1"/>
          <c:order val="1"/>
          <c:tx>
            <c:strRef>
              <c:f>Sheet1!$C$1</c:f>
              <c:strCache>
                <c:ptCount val="1"/>
                <c:pt idx="0">
                  <c:v>地域密着型サービス</c:v>
                </c:pt>
              </c:strCache>
            </c:strRef>
          </c:tx>
          <c:spPr>
            <a:solidFill>
              <a:schemeClr val="accent2">
                <a:lumMod val="60000"/>
                <a:lumOff val="40000"/>
              </a:schemeClr>
            </a:solidFill>
            <a:ln>
              <a:solidFill>
                <a:schemeClr val="tx1"/>
              </a:solidFill>
            </a:ln>
          </c:spPr>
          <c:invertIfNegative val="0"/>
          <c:dLbls>
            <c:spPr>
              <a:noFill/>
              <a:ln>
                <a:noFill/>
              </a:ln>
              <a:effectLst/>
            </c:spPr>
            <c:txPr>
              <a:bodyPr/>
              <a:lstStyle/>
              <a:p>
                <a:pPr>
                  <a:defRPr sz="105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Sheet1!$A$2:$A$20</c:f>
              <c:strCache>
                <c:ptCount val="19"/>
                <c:pt idx="0">
                  <c:v>H12年度</c:v>
                </c:pt>
                <c:pt idx="1">
                  <c:v>17年度</c:v>
                </c:pt>
                <c:pt idx="2">
                  <c:v>18年度</c:v>
                </c:pt>
                <c:pt idx="3">
                  <c:v>19年度</c:v>
                </c:pt>
                <c:pt idx="4">
                  <c:v>20年度</c:v>
                </c:pt>
                <c:pt idx="5">
                  <c:v>21年度</c:v>
                </c:pt>
                <c:pt idx="6">
                  <c:v>22年度</c:v>
                </c:pt>
                <c:pt idx="7">
                  <c:v>23年度</c:v>
                </c:pt>
                <c:pt idx="8">
                  <c:v>24年度</c:v>
                </c:pt>
                <c:pt idx="9">
                  <c:v>25年度</c:v>
                </c:pt>
                <c:pt idx="10">
                  <c:v>26年度</c:v>
                </c:pt>
                <c:pt idx="11">
                  <c:v>27年度</c:v>
                </c:pt>
                <c:pt idx="12">
                  <c:v>28年度</c:v>
                </c:pt>
                <c:pt idx="13">
                  <c:v>29年度</c:v>
                </c:pt>
                <c:pt idx="14">
                  <c:v>30年度</c:v>
                </c:pt>
                <c:pt idx="15">
                  <c:v>R1年度 </c:v>
                </c:pt>
                <c:pt idx="16">
                  <c:v>R2年度</c:v>
                </c:pt>
                <c:pt idx="17">
                  <c:v>R3年度</c:v>
                </c:pt>
                <c:pt idx="18">
                  <c:v>R4年度</c:v>
                </c:pt>
              </c:strCache>
            </c:strRef>
          </c:cat>
          <c:val>
            <c:numRef>
              <c:f>Sheet1!$C$2:$C$20</c:f>
              <c:numCache>
                <c:formatCode>General</c:formatCode>
                <c:ptCount val="19"/>
                <c:pt idx="2" formatCode="#,##0_ ">
                  <c:v>1054</c:v>
                </c:pt>
                <c:pt idx="3" formatCode="#,##0_ ">
                  <c:v>1373</c:v>
                </c:pt>
                <c:pt idx="4" formatCode="#,##0_ ">
                  <c:v>1753</c:v>
                </c:pt>
                <c:pt idx="5" formatCode="#,##0_ ">
                  <c:v>2175</c:v>
                </c:pt>
                <c:pt idx="6" formatCode="#,##0_ ">
                  <c:v>2531</c:v>
                </c:pt>
                <c:pt idx="7" formatCode="#,##0_ ">
                  <c:v>3164</c:v>
                </c:pt>
                <c:pt idx="8" formatCode="#,##0_ ">
                  <c:v>3822</c:v>
                </c:pt>
                <c:pt idx="9" formatCode="#,##0_ ">
                  <c:v>4257</c:v>
                </c:pt>
                <c:pt idx="10" formatCode="#,##0_ ">
                  <c:v>4748</c:v>
                </c:pt>
                <c:pt idx="11" formatCode="#,##0_ ">
                  <c:v>5140</c:v>
                </c:pt>
                <c:pt idx="12" formatCode="#,##0_ ">
                  <c:v>8915</c:v>
                </c:pt>
                <c:pt idx="13" formatCode="#,##0_ ">
                  <c:v>9677</c:v>
                </c:pt>
                <c:pt idx="14" formatCode="#,##0_ ">
                  <c:v>10073</c:v>
                </c:pt>
                <c:pt idx="15" formatCode="#,##0_ ">
                  <c:v>10440</c:v>
                </c:pt>
                <c:pt idx="16" formatCode="#,##0_ ">
                  <c:v>10410</c:v>
                </c:pt>
                <c:pt idx="17" formatCode="#,##0_ ">
                  <c:v>10668</c:v>
                </c:pt>
                <c:pt idx="18" formatCode="#,##0_ ">
                  <c:v>10624</c:v>
                </c:pt>
              </c:numCache>
            </c:numRef>
          </c:val>
          <c:extLst>
            <c:ext xmlns:c16="http://schemas.microsoft.com/office/drawing/2014/chart" uri="{C3380CC4-5D6E-409C-BE32-E72D297353CC}">
              <c16:uniqueId val="{00000001-95AD-4EA1-8C53-B0E75DCAC6DF}"/>
            </c:ext>
          </c:extLst>
        </c:ser>
        <c:ser>
          <c:idx val="2"/>
          <c:order val="2"/>
          <c:tx>
            <c:strRef>
              <c:f>Sheet1!$D$1</c:f>
              <c:strCache>
                <c:ptCount val="1"/>
                <c:pt idx="0">
                  <c:v>施設サービス</c:v>
                </c:pt>
              </c:strCache>
            </c:strRef>
          </c:tx>
          <c:spPr>
            <a:solidFill>
              <a:srgbClr val="FFFF99"/>
            </a:solidFill>
            <a:ln>
              <a:solidFill>
                <a:schemeClr val="tx1"/>
              </a:solidFill>
            </a:ln>
          </c:spPr>
          <c:invertIfNegative val="0"/>
          <c:dLbls>
            <c:spPr>
              <a:noFill/>
              <a:ln>
                <a:noFill/>
              </a:ln>
              <a:effectLst/>
            </c:spPr>
            <c:txPr>
              <a:bodyPr/>
              <a:lstStyle/>
              <a:p>
                <a:pPr>
                  <a:defRPr sz="105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Sheet1!$A$2:$A$20</c:f>
              <c:strCache>
                <c:ptCount val="19"/>
                <c:pt idx="0">
                  <c:v>H12年度</c:v>
                </c:pt>
                <c:pt idx="1">
                  <c:v>17年度</c:v>
                </c:pt>
                <c:pt idx="2">
                  <c:v>18年度</c:v>
                </c:pt>
                <c:pt idx="3">
                  <c:v>19年度</c:v>
                </c:pt>
                <c:pt idx="4">
                  <c:v>20年度</c:v>
                </c:pt>
                <c:pt idx="5">
                  <c:v>21年度</c:v>
                </c:pt>
                <c:pt idx="6">
                  <c:v>22年度</c:v>
                </c:pt>
                <c:pt idx="7">
                  <c:v>23年度</c:v>
                </c:pt>
                <c:pt idx="8">
                  <c:v>24年度</c:v>
                </c:pt>
                <c:pt idx="9">
                  <c:v>25年度</c:v>
                </c:pt>
                <c:pt idx="10">
                  <c:v>26年度</c:v>
                </c:pt>
                <c:pt idx="11">
                  <c:v>27年度</c:v>
                </c:pt>
                <c:pt idx="12">
                  <c:v>28年度</c:v>
                </c:pt>
                <c:pt idx="13">
                  <c:v>29年度</c:v>
                </c:pt>
                <c:pt idx="14">
                  <c:v>30年度</c:v>
                </c:pt>
                <c:pt idx="15">
                  <c:v>R1年度 </c:v>
                </c:pt>
                <c:pt idx="16">
                  <c:v>R2年度</c:v>
                </c:pt>
                <c:pt idx="17">
                  <c:v>R3年度</c:v>
                </c:pt>
                <c:pt idx="18">
                  <c:v>R4年度</c:v>
                </c:pt>
              </c:strCache>
            </c:strRef>
          </c:cat>
          <c:val>
            <c:numRef>
              <c:f>Sheet1!$D$2:$D$20</c:f>
              <c:numCache>
                <c:formatCode>#,##0_ </c:formatCode>
                <c:ptCount val="19"/>
                <c:pt idx="0">
                  <c:v>8835</c:v>
                </c:pt>
                <c:pt idx="1">
                  <c:v>11276</c:v>
                </c:pt>
                <c:pt idx="2">
                  <c:v>11465</c:v>
                </c:pt>
                <c:pt idx="3">
                  <c:v>11524</c:v>
                </c:pt>
                <c:pt idx="4">
                  <c:v>11572</c:v>
                </c:pt>
                <c:pt idx="5">
                  <c:v>11562</c:v>
                </c:pt>
                <c:pt idx="6">
                  <c:v>11614</c:v>
                </c:pt>
                <c:pt idx="7">
                  <c:v>11735</c:v>
                </c:pt>
                <c:pt idx="8">
                  <c:v>11629</c:v>
                </c:pt>
                <c:pt idx="9">
                  <c:v>11660</c:v>
                </c:pt>
                <c:pt idx="10">
                  <c:v>11627</c:v>
                </c:pt>
                <c:pt idx="11">
                  <c:v>11546</c:v>
                </c:pt>
                <c:pt idx="12">
                  <c:v>11390</c:v>
                </c:pt>
                <c:pt idx="13">
                  <c:v>11258</c:v>
                </c:pt>
                <c:pt idx="14">
                  <c:v>11098</c:v>
                </c:pt>
                <c:pt idx="15">
                  <c:v>11145</c:v>
                </c:pt>
                <c:pt idx="16">
                  <c:v>11007</c:v>
                </c:pt>
                <c:pt idx="17">
                  <c:v>10993</c:v>
                </c:pt>
                <c:pt idx="18">
                  <c:v>10878</c:v>
                </c:pt>
              </c:numCache>
            </c:numRef>
          </c:val>
          <c:extLst>
            <c:ext xmlns:c16="http://schemas.microsoft.com/office/drawing/2014/chart" uri="{C3380CC4-5D6E-409C-BE32-E72D297353CC}">
              <c16:uniqueId val="{00000002-95AD-4EA1-8C53-B0E75DCAC6DF}"/>
            </c:ext>
          </c:extLst>
        </c:ser>
        <c:dLbls>
          <c:showLegendKey val="0"/>
          <c:showVal val="0"/>
          <c:showCatName val="0"/>
          <c:showSerName val="0"/>
          <c:showPercent val="0"/>
          <c:showBubbleSize val="0"/>
        </c:dLbls>
        <c:gapWidth val="32"/>
        <c:overlap val="100"/>
        <c:axId val="7904256"/>
        <c:axId val="9044736"/>
      </c:barChart>
      <c:catAx>
        <c:axId val="7904256"/>
        <c:scaling>
          <c:orientation val="minMax"/>
        </c:scaling>
        <c:delete val="0"/>
        <c:axPos val="b"/>
        <c:numFmt formatCode="General" sourceLinked="0"/>
        <c:majorTickMark val="out"/>
        <c:minorTickMark val="none"/>
        <c:tickLblPos val="nextTo"/>
        <c:txPr>
          <a:bodyPr/>
          <a:lstStyle/>
          <a:p>
            <a:pPr>
              <a:defRPr sz="1200" baseline="0"/>
            </a:pPr>
            <a:endParaRPr lang="ja-JP"/>
          </a:p>
        </c:txPr>
        <c:crossAx val="9044736"/>
        <c:crosses val="autoZero"/>
        <c:auto val="1"/>
        <c:lblAlgn val="ctr"/>
        <c:lblOffset val="100"/>
        <c:noMultiLvlLbl val="0"/>
      </c:catAx>
      <c:valAx>
        <c:axId val="9044736"/>
        <c:scaling>
          <c:orientation val="minMax"/>
        </c:scaling>
        <c:delete val="1"/>
        <c:axPos val="l"/>
        <c:numFmt formatCode="#,##0_ " sourceLinked="1"/>
        <c:majorTickMark val="out"/>
        <c:minorTickMark val="none"/>
        <c:tickLblPos val="nextTo"/>
        <c:crossAx val="7904256"/>
        <c:crosses val="autoZero"/>
        <c:crossBetween val="between"/>
      </c:valAx>
    </c:plotArea>
    <c:plotVisOnly val="1"/>
    <c:dispBlanksAs val="gap"/>
    <c:showDLblsOverMax val="0"/>
  </c:chart>
  <c:txPr>
    <a:bodyPr/>
    <a:lstStyle/>
    <a:p>
      <a:pPr>
        <a:defRPr sz="1800"/>
      </a:pPr>
      <a:endParaRPr lang="ja-JP"/>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drawing1.xml><?xml version="1.0" encoding="utf-8"?>
<c:userShapes xmlns:c="http://schemas.openxmlformats.org/drawingml/2006/chart">
  <cdr:relSizeAnchor xmlns:cdr="http://schemas.openxmlformats.org/drawingml/2006/chartDrawing">
    <cdr:from>
      <cdr:x>0.02387</cdr:x>
      <cdr:y>0.17718</cdr:y>
    </cdr:from>
    <cdr:to>
      <cdr:x>0.38069</cdr:x>
      <cdr:y>0.40493</cdr:y>
    </cdr:to>
    <cdr:sp macro="" textlink="">
      <cdr:nvSpPr>
        <cdr:cNvPr id="3" name="テキスト ボックス 6"/>
        <cdr:cNvSpPr txBox="1"/>
      </cdr:nvSpPr>
      <cdr:spPr>
        <a:xfrm xmlns:a="http://schemas.openxmlformats.org/drawingml/2006/main">
          <a:off x="215739" y="1036234"/>
          <a:ext cx="3224585" cy="1331979"/>
        </a:xfrm>
        <a:prstGeom xmlns:a="http://schemas.openxmlformats.org/drawingml/2006/main" prst="roundRect">
          <a:avLst/>
        </a:prstGeom>
        <a:solidFill xmlns:a="http://schemas.openxmlformats.org/drawingml/2006/main">
          <a:schemeClr val="accent5">
            <a:lumMod val="20000"/>
            <a:lumOff val="80000"/>
          </a:schemeClr>
        </a:solidFill>
        <a:ln xmlns:a="http://schemas.openxmlformats.org/drawingml/2006/main">
          <a:solidFill>
            <a:schemeClr val="tx2"/>
          </a:solidFill>
          <a:prstDash val="sysDash"/>
        </a:ln>
      </cdr:spPr>
      <cdr:txBody>
        <a:bodyPr xmlns:a="http://schemas.openxmlformats.org/drawingml/2006/main" wrap="squar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pPr>
            <a:lnSpc>
              <a:spcPts val="2000"/>
            </a:lnSpc>
          </a:pPr>
          <a:r>
            <a:rPr lang="en-US" altLang="ja-JP" b="1" dirty="0">
              <a:solidFill>
                <a:srgbClr val="336600"/>
              </a:solidFill>
              <a:latin typeface="メイリオ" panose="020B0604030504040204" pitchFamily="50" charset="-128"/>
              <a:ea typeface="メイリオ" panose="020B0604030504040204" pitchFamily="50" charset="-128"/>
              <a:cs typeface="メイリオ" panose="020B0604030504040204" pitchFamily="50" charset="-128"/>
            </a:rPr>
            <a:t>65</a:t>
          </a:r>
          <a:r>
            <a:rPr lang="ja-JP" altLang="en-US" b="1" dirty="0">
              <a:solidFill>
                <a:srgbClr val="336600"/>
              </a:solidFill>
              <a:latin typeface="メイリオ" panose="020B0604030504040204" pitchFamily="50" charset="-128"/>
              <a:ea typeface="メイリオ" panose="020B0604030504040204" pitchFamily="50" charset="-128"/>
              <a:cs typeface="メイリオ" panose="020B0604030504040204" pitchFamily="50" charset="-128"/>
            </a:rPr>
            <a:t>歳以上認定率</a:t>
          </a:r>
          <a:endParaRPr lang="en-US" altLang="ja-JP" b="1" dirty="0">
            <a:solidFill>
              <a:srgbClr val="336600"/>
            </a:solidFill>
            <a:latin typeface="メイリオ" panose="020B0604030504040204" pitchFamily="50" charset="-128"/>
            <a:ea typeface="メイリオ" panose="020B0604030504040204" pitchFamily="50" charset="-128"/>
            <a:cs typeface="メイリオ" panose="020B0604030504040204" pitchFamily="50" charset="-128"/>
          </a:endParaRPr>
        </a:p>
        <a:p xmlns:a="http://schemas.openxmlformats.org/drawingml/2006/main">
          <a:pPr>
            <a:lnSpc>
              <a:spcPts val="2000"/>
            </a:lnSpc>
          </a:pPr>
          <a:endParaRPr lang="en-US" altLang="ja-JP" sz="1400" b="1" dirty="0">
            <a:solidFill>
              <a:srgbClr val="336600"/>
            </a:solidFill>
            <a:latin typeface="メイリオ" panose="020B0604030504040204" pitchFamily="50" charset="-128"/>
            <a:ea typeface="メイリオ" panose="020B0604030504040204" pitchFamily="50" charset="-128"/>
            <a:cs typeface="メイリオ" panose="020B0604030504040204" pitchFamily="50" charset="-128"/>
          </a:endParaRPr>
        </a:p>
        <a:p xmlns:a="http://schemas.openxmlformats.org/drawingml/2006/main">
          <a:pPr>
            <a:lnSpc>
              <a:spcPts val="2000"/>
            </a:lnSpc>
          </a:pPr>
          <a:endParaRPr lang="ja-JP" altLang="en-US" sz="1400" b="1" dirty="0">
            <a:solidFill>
              <a:srgbClr val="336600"/>
            </a:solidFill>
            <a:latin typeface="メイリオ" panose="020B0604030504040204" pitchFamily="50" charset="-128"/>
            <a:ea typeface="メイリオ" panose="020B0604030504040204" pitchFamily="50" charset="-128"/>
            <a:cs typeface="メイリオ" panose="020B0604030504040204" pitchFamily="50" charset="-128"/>
          </a:endParaRPr>
        </a:p>
      </cdr:txBody>
    </cdr:sp>
  </cdr:relSizeAnchor>
  <cdr:relSizeAnchor xmlns:cdr="http://schemas.openxmlformats.org/drawingml/2006/chartDrawing">
    <cdr:from>
      <cdr:x>0.76316</cdr:x>
      <cdr:y>0.1893</cdr:y>
    </cdr:from>
    <cdr:to>
      <cdr:x>0.87471</cdr:x>
      <cdr:y>0.2314</cdr:y>
    </cdr:to>
    <cdr:sp macro="" textlink="">
      <cdr:nvSpPr>
        <cdr:cNvPr id="4" name="Text Box 35"/>
        <cdr:cNvSpPr txBox="1">
          <a:spLocks xmlns:a="http://schemas.openxmlformats.org/drawingml/2006/main" noChangeArrowheads="1"/>
        </cdr:cNvSpPr>
      </cdr:nvSpPr>
      <cdr:spPr bwMode="auto">
        <a:xfrm xmlns:a="http://schemas.openxmlformats.org/drawingml/2006/main">
          <a:off x="6896652" y="1107086"/>
          <a:ext cx="1008077" cy="246221"/>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cdr:spPr>
      <cdr:txBody>
        <a:bodyPr xmlns:a="http://schemas.openxmlformats.org/drawingml/2006/main">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eaLnBrk="1" hangingPunct="1">
            <a:spcBef>
              <a:spcPct val="50000"/>
            </a:spcBef>
            <a:buFontTx/>
            <a:buNone/>
          </a:pPr>
          <a:r>
            <a:rPr lang="ja-JP" altLang="en-US" sz="1000" dirty="0">
              <a:solidFill>
                <a:srgbClr val="000000"/>
              </a:solidFill>
              <a:latin typeface="ＭＳ ゴシック" pitchFamily="49" charset="-128"/>
              <a:ea typeface="ＭＳ ゴシック" pitchFamily="49" charset="-128"/>
            </a:rPr>
            <a:t>単位：百人</a:t>
          </a:r>
        </a:p>
      </cdr:txBody>
    </cdr:sp>
  </cdr:relSizeAnchor>
  <cdr:relSizeAnchor xmlns:cdr="http://schemas.openxmlformats.org/drawingml/2006/chartDrawing">
    <cdr:from>
      <cdr:x>0.73251</cdr:x>
      <cdr:y>0.21114</cdr:y>
    </cdr:from>
    <cdr:to>
      <cdr:x>0.79276</cdr:x>
      <cdr:y>0.26038</cdr:y>
    </cdr:to>
    <cdr:sp macro="" textlink="">
      <cdr:nvSpPr>
        <cdr:cNvPr id="5" name="Oval 29"/>
        <cdr:cNvSpPr>
          <a:spLocks xmlns:a="http://schemas.openxmlformats.org/drawingml/2006/main" noChangeArrowheads="1"/>
        </cdr:cNvSpPr>
      </cdr:nvSpPr>
      <cdr:spPr bwMode="auto">
        <a:xfrm xmlns:a="http://schemas.openxmlformats.org/drawingml/2006/main">
          <a:off x="6619725" y="1234833"/>
          <a:ext cx="544479" cy="287976"/>
        </a:xfrm>
        <a:prstGeom xmlns:a="http://schemas.openxmlformats.org/drawingml/2006/main" prst="ellipse">
          <a:avLst/>
        </a:prstGeom>
        <a:noFill xmlns:a="http://schemas.openxmlformats.org/drawingml/2006/main"/>
        <a:ln xmlns:a="http://schemas.openxmlformats.org/drawingml/2006/main" w="22225" algn="ctr">
          <a:noFill/>
          <a:round/>
          <a:headEnd/>
          <a:tailEnd/>
        </a:ln>
        <a:effectLst xmlns:a="http://schemas.openxmlformats.org/drawingml/2006/main"/>
        <a:extLst xmlns:a="http://schemas.openxmlformats.org/drawingml/2006/main"/>
      </cdr:spPr>
      <cdr:txBody>
        <a:bodyPr xmlns:a="http://schemas.openxmlformats.org/drawingml/2006/main" wrap="none" anchor="ct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pPr algn="ctr" eaLnBrk="1" hangingPunct="1">
            <a:lnSpc>
              <a:spcPts val="1600"/>
            </a:lnSpc>
            <a:buFontTx/>
            <a:buNone/>
          </a:pPr>
          <a:r>
            <a:rPr lang="en-US" altLang="ja-JP" sz="10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648</a:t>
          </a:r>
          <a:endParaRPr lang="en-US" altLang="ja-JP"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cdr:txBody>
    </cdr:sp>
  </cdr:relSizeAnchor>
  <cdr:relSizeAnchor xmlns:cdr="http://schemas.openxmlformats.org/drawingml/2006/chartDrawing">
    <cdr:from>
      <cdr:x>0.77161</cdr:x>
      <cdr:y>0.2072</cdr:y>
    </cdr:from>
    <cdr:to>
      <cdr:x>0.83186</cdr:x>
      <cdr:y>0.25644</cdr:y>
    </cdr:to>
    <cdr:sp macro="" textlink="">
      <cdr:nvSpPr>
        <cdr:cNvPr id="6" name="Oval 29"/>
        <cdr:cNvSpPr>
          <a:spLocks xmlns:a="http://schemas.openxmlformats.org/drawingml/2006/main" noChangeArrowheads="1"/>
        </cdr:cNvSpPr>
      </cdr:nvSpPr>
      <cdr:spPr bwMode="auto">
        <a:xfrm xmlns:a="http://schemas.openxmlformats.org/drawingml/2006/main">
          <a:off x="6973048" y="1211821"/>
          <a:ext cx="544479" cy="287976"/>
        </a:xfrm>
        <a:prstGeom xmlns:a="http://schemas.openxmlformats.org/drawingml/2006/main" prst="ellipse">
          <a:avLst/>
        </a:prstGeom>
        <a:noFill xmlns:a="http://schemas.openxmlformats.org/drawingml/2006/main"/>
        <a:ln xmlns:a="http://schemas.openxmlformats.org/drawingml/2006/main" w="22225" algn="ctr">
          <a:noFill/>
          <a:round/>
          <a:headEnd/>
          <a:tailEnd/>
        </a:ln>
        <a:effectLst xmlns:a="http://schemas.openxmlformats.org/drawingml/2006/main"/>
        <a:extLst xmlns:a="http://schemas.openxmlformats.org/drawingml/2006/main"/>
      </cdr:spPr>
      <cdr:txBody>
        <a:bodyPr xmlns:a="http://schemas.openxmlformats.org/drawingml/2006/main" wrap="none"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eaLnBrk="1" hangingPunct="1">
            <a:lnSpc>
              <a:spcPts val="1600"/>
            </a:lnSpc>
            <a:buFontTx/>
            <a:buNone/>
          </a:pPr>
          <a:r>
            <a:rPr lang="en-US" altLang="ja-JP" sz="10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655</a:t>
          </a:r>
          <a:endParaRPr lang="en-US" altLang="ja-JP"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0.86434</cdr:x>
      <cdr:y>0.00592</cdr:y>
    </cdr:from>
    <cdr:to>
      <cdr:x>0.98298</cdr:x>
      <cdr:y>0.0603</cdr:y>
    </cdr:to>
    <cdr:sp macro="" textlink="">
      <cdr:nvSpPr>
        <cdr:cNvPr id="2" name="Text Box 35"/>
        <cdr:cNvSpPr txBox="1">
          <a:spLocks xmlns:a="http://schemas.openxmlformats.org/drawingml/2006/main" noChangeArrowheads="1"/>
        </cdr:cNvSpPr>
      </cdr:nvSpPr>
      <cdr:spPr bwMode="auto">
        <a:xfrm xmlns:a="http://schemas.openxmlformats.org/drawingml/2006/main">
          <a:off x="7344254" y="26595"/>
          <a:ext cx="1008078" cy="244495"/>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cdr:spPr>
      <cdr:txBody>
        <a:bodyPr xmlns:a="http://schemas.openxmlformats.org/drawingml/2006/main">
          <a:spAutoFit/>
        </a:bodyPr>
        <a:lstStyle xmlns:a="http://schemas.openxmlformats.org/drawingml/2006/main">
          <a:defPPr>
            <a:defRPr lang="ja-JP"/>
          </a:defPPr>
          <a:lvl1pPr algn="ctr" rtl="0" fontAlgn="base">
            <a:spcBef>
              <a:spcPct val="20000"/>
            </a:spcBef>
            <a:spcAft>
              <a:spcPct val="0"/>
            </a:spcAft>
            <a:defRPr kumimoji="1" sz="2200" kern="1200">
              <a:solidFill>
                <a:schemeClr val="tx1"/>
              </a:solidFill>
              <a:latin typeface="ＭＳ ゴシック" pitchFamily="49" charset="-128"/>
              <a:ea typeface="ＭＳ ゴシック" pitchFamily="49" charset="-128"/>
              <a:cs typeface="+mn-cs"/>
            </a:defRPr>
          </a:lvl1pPr>
          <a:lvl2pPr marL="457200" algn="ctr" rtl="0" fontAlgn="base">
            <a:spcBef>
              <a:spcPct val="20000"/>
            </a:spcBef>
            <a:spcAft>
              <a:spcPct val="0"/>
            </a:spcAft>
            <a:defRPr kumimoji="1" sz="2200" kern="1200">
              <a:solidFill>
                <a:schemeClr val="tx1"/>
              </a:solidFill>
              <a:latin typeface="ＭＳ ゴシック" pitchFamily="49" charset="-128"/>
              <a:ea typeface="ＭＳ ゴシック" pitchFamily="49" charset="-128"/>
              <a:cs typeface="+mn-cs"/>
            </a:defRPr>
          </a:lvl2pPr>
          <a:lvl3pPr marL="914400" algn="ctr" rtl="0" fontAlgn="base">
            <a:spcBef>
              <a:spcPct val="20000"/>
            </a:spcBef>
            <a:spcAft>
              <a:spcPct val="0"/>
            </a:spcAft>
            <a:defRPr kumimoji="1" sz="2200" kern="1200">
              <a:solidFill>
                <a:schemeClr val="tx1"/>
              </a:solidFill>
              <a:latin typeface="ＭＳ ゴシック" pitchFamily="49" charset="-128"/>
              <a:ea typeface="ＭＳ ゴシック" pitchFamily="49" charset="-128"/>
              <a:cs typeface="+mn-cs"/>
            </a:defRPr>
          </a:lvl3pPr>
          <a:lvl4pPr marL="1371600" algn="ctr" rtl="0" fontAlgn="base">
            <a:spcBef>
              <a:spcPct val="20000"/>
            </a:spcBef>
            <a:spcAft>
              <a:spcPct val="0"/>
            </a:spcAft>
            <a:defRPr kumimoji="1" sz="2200" kern="1200">
              <a:solidFill>
                <a:schemeClr val="tx1"/>
              </a:solidFill>
              <a:latin typeface="ＭＳ ゴシック" pitchFamily="49" charset="-128"/>
              <a:ea typeface="ＭＳ ゴシック" pitchFamily="49" charset="-128"/>
              <a:cs typeface="+mn-cs"/>
            </a:defRPr>
          </a:lvl4pPr>
          <a:lvl5pPr marL="1828800" algn="ctr" rtl="0" fontAlgn="base">
            <a:spcBef>
              <a:spcPct val="20000"/>
            </a:spcBef>
            <a:spcAft>
              <a:spcPct val="0"/>
            </a:spcAft>
            <a:defRPr kumimoji="1" sz="2200" kern="1200">
              <a:solidFill>
                <a:schemeClr val="tx1"/>
              </a:solidFill>
              <a:latin typeface="ＭＳ ゴシック" pitchFamily="49" charset="-128"/>
              <a:ea typeface="ＭＳ ゴシック" pitchFamily="49" charset="-128"/>
              <a:cs typeface="+mn-cs"/>
            </a:defRPr>
          </a:lvl5pPr>
          <a:lvl6pPr marL="2286000" algn="l" defTabSz="914400" rtl="0" eaLnBrk="1" latinLnBrk="0" hangingPunct="1">
            <a:defRPr kumimoji="1" sz="2200" kern="1200">
              <a:solidFill>
                <a:schemeClr val="tx1"/>
              </a:solidFill>
              <a:latin typeface="ＭＳ ゴシック" pitchFamily="49" charset="-128"/>
              <a:ea typeface="ＭＳ ゴシック" pitchFamily="49" charset="-128"/>
              <a:cs typeface="+mn-cs"/>
            </a:defRPr>
          </a:lvl6pPr>
          <a:lvl7pPr marL="2743200" algn="l" defTabSz="914400" rtl="0" eaLnBrk="1" latinLnBrk="0" hangingPunct="1">
            <a:defRPr kumimoji="1" sz="2200" kern="1200">
              <a:solidFill>
                <a:schemeClr val="tx1"/>
              </a:solidFill>
              <a:latin typeface="ＭＳ ゴシック" pitchFamily="49" charset="-128"/>
              <a:ea typeface="ＭＳ ゴシック" pitchFamily="49" charset="-128"/>
              <a:cs typeface="+mn-cs"/>
            </a:defRPr>
          </a:lvl7pPr>
          <a:lvl8pPr marL="3200400" algn="l" defTabSz="914400" rtl="0" eaLnBrk="1" latinLnBrk="0" hangingPunct="1">
            <a:defRPr kumimoji="1" sz="2200" kern="1200">
              <a:solidFill>
                <a:schemeClr val="tx1"/>
              </a:solidFill>
              <a:latin typeface="ＭＳ ゴシック" pitchFamily="49" charset="-128"/>
              <a:ea typeface="ＭＳ ゴシック" pitchFamily="49" charset="-128"/>
              <a:cs typeface="+mn-cs"/>
            </a:defRPr>
          </a:lvl8pPr>
          <a:lvl9pPr marL="3657600" algn="l" defTabSz="914400" rtl="0" eaLnBrk="1" latinLnBrk="0" hangingPunct="1">
            <a:defRPr kumimoji="1" sz="2200" kern="1200">
              <a:solidFill>
                <a:schemeClr val="tx1"/>
              </a:solidFill>
              <a:latin typeface="ＭＳ ゴシック" pitchFamily="49" charset="-128"/>
              <a:ea typeface="ＭＳ ゴシック" pitchFamily="49" charset="-128"/>
              <a:cs typeface="+mn-cs"/>
            </a:defRPr>
          </a:lvl9pPr>
        </a:lstStyle>
        <a:p xmlns:a="http://schemas.openxmlformats.org/drawingml/2006/main">
          <a:pPr algn="ctr" eaLnBrk="1" hangingPunct="1">
            <a:spcBef>
              <a:spcPct val="50000"/>
            </a:spcBef>
            <a:buFontTx/>
            <a:buNone/>
          </a:pPr>
          <a:r>
            <a:rPr lang="ja-JP" altLang="en-US" sz="1000" dirty="0">
              <a:solidFill>
                <a:srgbClr val="000000"/>
              </a:solidFill>
              <a:latin typeface="ＭＳ ゴシック" pitchFamily="49" charset="-128"/>
              <a:ea typeface="ＭＳ ゴシック" pitchFamily="49" charset="-128"/>
            </a:rPr>
            <a:t>単位：億円</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5" y="1"/>
            <a:ext cx="2918831" cy="493316"/>
          </a:xfrm>
          <a:prstGeom prst="rect">
            <a:avLst/>
          </a:prstGeom>
        </p:spPr>
        <p:txBody>
          <a:bodyPr vert="horz" lIns="91440" tIns="45720" rIns="91440" bIns="45720" rtlCol="0"/>
          <a:lstStyle>
            <a:lvl1pPr algn="r">
              <a:defRPr sz="1200"/>
            </a:lvl1pPr>
          </a:lstStyle>
          <a:p>
            <a:fld id="{3CC0CC43-DCA9-4953-BFDC-A5E96548EA14}" type="datetimeFigureOut">
              <a:rPr kumimoji="1" lang="ja-JP" altLang="en-US" smtClean="0"/>
              <a:t>2023/12/28</a:t>
            </a:fld>
            <a:endParaRPr kumimoji="1" lang="ja-JP" altLang="en-US"/>
          </a:p>
        </p:txBody>
      </p:sp>
      <p:sp>
        <p:nvSpPr>
          <p:cNvPr id="4" name="スライド イメージ プレースホルダー 3"/>
          <p:cNvSpPr>
            <a:spLocks noGrp="1" noRot="1" noChangeAspect="1"/>
          </p:cNvSpPr>
          <p:nvPr>
            <p:ph type="sldImg" idx="2"/>
          </p:nvPr>
        </p:nvSpPr>
        <p:spPr>
          <a:xfrm>
            <a:off x="900113" y="739775"/>
            <a:ext cx="4935537"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500"/>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286"/>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5" y="9371286"/>
            <a:ext cx="2918831" cy="493316"/>
          </a:xfrm>
          <a:prstGeom prst="rect">
            <a:avLst/>
          </a:prstGeom>
        </p:spPr>
        <p:txBody>
          <a:bodyPr vert="horz" lIns="91440" tIns="45720" rIns="91440" bIns="45720" rtlCol="0" anchor="b"/>
          <a:lstStyle>
            <a:lvl1pPr algn="r">
              <a:defRPr sz="1200"/>
            </a:lvl1pPr>
          </a:lstStyle>
          <a:p>
            <a:fld id="{D879F856-79BD-4696-BF80-22526C82AC8B}" type="slidenum">
              <a:rPr kumimoji="1" lang="ja-JP" altLang="en-US" smtClean="0"/>
              <a:t>‹#›</a:t>
            </a:fld>
            <a:endParaRPr kumimoji="1" lang="ja-JP" altLang="en-US"/>
          </a:p>
        </p:txBody>
      </p:sp>
    </p:spTree>
    <p:extLst>
      <p:ext uri="{BB962C8B-B14F-4D97-AF65-F5344CB8AC3E}">
        <p14:creationId xmlns:p14="http://schemas.microsoft.com/office/powerpoint/2010/main" val="33985674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latin typeface="ＭＳ ゴシック" panose="020B0609070205080204" pitchFamily="49" charset="-128"/>
                <a:ea typeface="ＭＳ ゴシック" panose="020B0609070205080204" pitchFamily="49" charset="-128"/>
              </a:rPr>
              <a:t>★　各保険者から毎月、被保険者数、要介護認定者数、サービス給付費等のデータを県に報告を受けており、県は国に報告</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このデータから、先ほどのデータよりも少し細かい数値を皆様に紹介</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県の高齢者人口</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明朝" panose="02020609040205080304" pitchFamily="17" charset="-128"/>
                <a:ea typeface="ＭＳ 明朝" panose="02020609040205080304" pitchFamily="17" charset="-128"/>
              </a:rPr>
              <a:t>・</a:t>
            </a:r>
            <a:r>
              <a:rPr lang="zh-CN" altLang="en-US" dirty="0">
                <a:latin typeface="ＭＳ 明朝" panose="02020609040205080304" pitchFamily="17" charset="-128"/>
                <a:ea typeface="ＭＳ 明朝" panose="02020609040205080304" pitchFamily="17" charset="-128"/>
              </a:rPr>
              <a:t>６５歳以上人口（第１号被保険者）</a:t>
            </a:r>
            <a:r>
              <a:rPr lang="ja-JP" altLang="en-US" dirty="0">
                <a:latin typeface="ＭＳ 明朝" panose="02020609040205080304" pitchFamily="17" charset="-128"/>
                <a:ea typeface="ＭＳ 明朝" panose="02020609040205080304" pitchFamily="17" charset="-128"/>
              </a:rPr>
              <a:t>　</a:t>
            </a:r>
            <a:r>
              <a:rPr lang="en-US" altLang="ja-JP" dirty="0">
                <a:latin typeface="ＭＳ 明朝" panose="02020609040205080304" pitchFamily="17" charset="-128"/>
                <a:ea typeface="ＭＳ 明朝" panose="02020609040205080304" pitchFamily="17" charset="-128"/>
              </a:rPr>
              <a:t>H12</a:t>
            </a:r>
            <a:r>
              <a:rPr lang="ja-JP" altLang="en-US" dirty="0">
                <a:latin typeface="ＭＳ 明朝" panose="02020609040205080304" pitchFamily="17" charset="-128"/>
                <a:ea typeface="ＭＳ 明朝" panose="02020609040205080304" pitchFamily="17" charset="-128"/>
              </a:rPr>
              <a:t>年４月：約２３万人→</a:t>
            </a:r>
            <a:r>
              <a:rPr lang="en-US" altLang="ja-JP" dirty="0">
                <a:latin typeface="ＭＳ 明朝" panose="02020609040205080304" pitchFamily="17" charset="-128"/>
                <a:ea typeface="ＭＳ 明朝" panose="02020609040205080304" pitchFamily="17" charset="-128"/>
              </a:rPr>
              <a:t>H31</a:t>
            </a:r>
            <a:r>
              <a:rPr lang="ja-JP" altLang="en-US" dirty="0">
                <a:latin typeface="ＭＳ 明朝" panose="02020609040205080304" pitchFamily="17" charset="-128"/>
                <a:ea typeface="ＭＳ 明朝" panose="02020609040205080304" pitchFamily="17" charset="-128"/>
              </a:rPr>
              <a:t>年３月：約３３万人となっており、１０万人の増、約１．５倍に増加</a:t>
            </a:r>
            <a:endParaRPr lang="en-US" altLang="ja-JP" dirty="0">
              <a:latin typeface="ＭＳ 明朝" panose="02020609040205080304" pitchFamily="17" charset="-128"/>
              <a:ea typeface="ＭＳ 明朝" panose="02020609040205080304" pitchFamily="17" charset="-128"/>
            </a:endParaRPr>
          </a:p>
          <a:p>
            <a:r>
              <a:rPr lang="ja-JP" altLang="en-US" dirty="0">
                <a:latin typeface="ＭＳ 明朝" panose="02020609040205080304" pitchFamily="17" charset="-128"/>
                <a:ea typeface="ＭＳ 明朝" panose="02020609040205080304" pitchFamily="17" charset="-128"/>
              </a:rPr>
              <a:t>・特に、７５歳以上人口（第１号被保険者）　</a:t>
            </a:r>
            <a:r>
              <a:rPr lang="en-US" altLang="ja-JP" dirty="0">
                <a:latin typeface="ＭＳ 明朝" panose="02020609040205080304" pitchFamily="17" charset="-128"/>
                <a:ea typeface="ＭＳ 明朝" panose="02020609040205080304" pitchFamily="17" charset="-128"/>
              </a:rPr>
              <a:t>H12</a:t>
            </a:r>
            <a:r>
              <a:rPr lang="ja-JP" altLang="en-US" dirty="0">
                <a:latin typeface="ＭＳ 明朝" panose="02020609040205080304" pitchFamily="17" charset="-128"/>
                <a:ea typeface="ＭＳ 明朝" panose="02020609040205080304" pitchFamily="17" charset="-128"/>
              </a:rPr>
              <a:t>年４月：約９．９万人→</a:t>
            </a:r>
            <a:r>
              <a:rPr lang="en-US" altLang="ja-JP" dirty="0">
                <a:latin typeface="ＭＳ 明朝" panose="02020609040205080304" pitchFamily="17" charset="-128"/>
                <a:ea typeface="ＭＳ 明朝" panose="02020609040205080304" pitchFamily="17" charset="-128"/>
              </a:rPr>
              <a:t>H31</a:t>
            </a:r>
            <a:r>
              <a:rPr lang="ja-JP" altLang="en-US" dirty="0">
                <a:latin typeface="ＭＳ 明朝" panose="02020609040205080304" pitchFamily="17" charset="-128"/>
                <a:ea typeface="ＭＳ 明朝" panose="02020609040205080304" pitchFamily="17" charset="-128"/>
              </a:rPr>
              <a:t>年３月：約１７万人となっており、約１．７倍に増えており、増加が顕著</a:t>
            </a:r>
          </a:p>
          <a:p>
            <a:endParaRPr kumimoji="1" lang="ja-JP" altLang="en-US" dirty="0">
              <a:latin typeface="ＭＳ 明朝" panose="02020609040205080304" pitchFamily="17" charset="-128"/>
              <a:ea typeface="ＭＳ 明朝" panose="02020609040205080304" pitchFamily="17" charset="-128"/>
            </a:endParaRPr>
          </a:p>
        </p:txBody>
      </p:sp>
      <p:sp>
        <p:nvSpPr>
          <p:cNvPr id="4" name="スライド番号プレースホルダー 3"/>
          <p:cNvSpPr>
            <a:spLocks noGrp="1"/>
          </p:cNvSpPr>
          <p:nvPr>
            <p:ph type="sldNum" sz="quarter" idx="10"/>
          </p:nvPr>
        </p:nvSpPr>
        <p:spPr/>
        <p:txBody>
          <a:bodyPr/>
          <a:lstStyle/>
          <a:p>
            <a:fld id="{FCC5CF16-935B-4337-ADFB-3EDBE052B27E}" type="slidenum">
              <a:rPr kumimoji="1" lang="ja-JP" altLang="en-US" smtClean="0"/>
              <a:t>1</a:t>
            </a:fld>
            <a:endParaRPr kumimoji="1" lang="ja-JP" altLang="en-US"/>
          </a:p>
        </p:txBody>
      </p:sp>
    </p:spTree>
    <p:extLst>
      <p:ext uri="{BB962C8B-B14F-4D97-AF65-F5344CB8AC3E}">
        <p14:creationId xmlns:p14="http://schemas.microsoft.com/office/powerpoint/2010/main" val="414183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latin typeface="ＭＳ ゴシック" panose="020B0609070205080204" pitchFamily="49" charset="-128"/>
                <a:ea typeface="ＭＳ ゴシック" panose="020B0609070205080204" pitchFamily="49" charset="-128"/>
              </a:rPr>
              <a:t>○　要介護認定者の状況</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明朝" panose="02020609040205080304" pitchFamily="17" charset="-128"/>
                <a:ea typeface="ＭＳ 明朝" panose="02020609040205080304" pitchFamily="17" charset="-128"/>
              </a:rPr>
              <a:t>・先ほどのスライドの高齢者のうち、どのくらいの方が要介護認定を受けているかのデータ</a:t>
            </a:r>
            <a:endParaRPr lang="en-US" altLang="ja-JP" dirty="0">
              <a:latin typeface="ＭＳ 明朝" panose="02020609040205080304" pitchFamily="17" charset="-128"/>
              <a:ea typeface="ＭＳ 明朝" panose="02020609040205080304" pitchFamily="17" charset="-128"/>
            </a:endParaRPr>
          </a:p>
          <a:p>
            <a:r>
              <a:rPr lang="ja-JP" altLang="en-US" dirty="0">
                <a:latin typeface="ＭＳ 明朝" panose="02020609040205080304" pitchFamily="17" charset="-128"/>
                <a:ea typeface="ＭＳ 明朝" panose="02020609040205080304" pitchFamily="17" charset="-128"/>
              </a:rPr>
              <a:t>・（先のスライドの）高齢者の増加に伴い、要介護認定者数も増加</a:t>
            </a:r>
            <a:endParaRPr lang="en-US" altLang="ja-JP" dirty="0">
              <a:latin typeface="ＭＳ 明朝" panose="02020609040205080304" pitchFamily="17" charset="-128"/>
              <a:ea typeface="ＭＳ 明朝" panose="02020609040205080304" pitchFamily="17" charset="-128"/>
            </a:endParaRPr>
          </a:p>
          <a:p>
            <a:r>
              <a:rPr lang="ja-JP" altLang="en-US" dirty="0">
                <a:latin typeface="ＭＳ 明朝" panose="02020609040205080304" pitchFamily="17" charset="-128"/>
                <a:ea typeface="ＭＳ 明朝" panose="02020609040205080304" pitchFamily="17" charset="-128"/>
              </a:rPr>
              <a:t>・</a:t>
            </a:r>
            <a:r>
              <a:rPr lang="en-US" altLang="ja-JP" dirty="0">
                <a:latin typeface="ＭＳ 明朝" panose="02020609040205080304" pitchFamily="17" charset="-128"/>
                <a:ea typeface="ＭＳ 明朝" panose="02020609040205080304" pitchFamily="17" charset="-128"/>
              </a:rPr>
              <a:t>H12.4</a:t>
            </a:r>
            <a:r>
              <a:rPr lang="ja-JP" altLang="en-US" dirty="0">
                <a:latin typeface="ＭＳ 明朝" panose="02020609040205080304" pitchFamily="17" charset="-128"/>
                <a:ea typeface="ＭＳ 明朝" panose="02020609040205080304" pitchFamily="17" charset="-128"/>
              </a:rPr>
              <a:t>月は</a:t>
            </a:r>
            <a:r>
              <a:rPr lang="en-US" altLang="ja-JP" dirty="0">
                <a:latin typeface="ＭＳ 明朝" panose="02020609040205080304" pitchFamily="17" charset="-128"/>
                <a:ea typeface="ＭＳ 明朝" panose="02020609040205080304" pitchFamily="17" charset="-128"/>
              </a:rPr>
              <a:t>2.3</a:t>
            </a:r>
            <a:r>
              <a:rPr lang="ja-JP" altLang="en-US" dirty="0">
                <a:latin typeface="ＭＳ 明朝" panose="02020609040205080304" pitchFamily="17" charset="-128"/>
                <a:ea typeface="ＭＳ 明朝" panose="02020609040205080304" pitchFamily="17" charset="-128"/>
              </a:rPr>
              <a:t>万人余りであったのが、</a:t>
            </a:r>
            <a:r>
              <a:rPr lang="en-US" altLang="ja-JP" dirty="0">
                <a:latin typeface="ＭＳ 明朝" panose="02020609040205080304" pitchFamily="17" charset="-128"/>
                <a:ea typeface="ＭＳ 明朝" panose="02020609040205080304" pitchFamily="17" charset="-128"/>
              </a:rPr>
              <a:t>H31.3</a:t>
            </a:r>
            <a:r>
              <a:rPr lang="ja-JP" altLang="en-US" dirty="0">
                <a:latin typeface="ＭＳ 明朝" panose="02020609040205080304" pitchFamily="17" charset="-128"/>
                <a:ea typeface="ＭＳ 明朝" panose="02020609040205080304" pitchFamily="17" charset="-128"/>
              </a:rPr>
              <a:t>月末には</a:t>
            </a:r>
            <a:r>
              <a:rPr lang="en-US" altLang="ja-JP" dirty="0">
                <a:latin typeface="ＭＳ 明朝" panose="02020609040205080304" pitchFamily="17" charset="-128"/>
                <a:ea typeface="ＭＳ 明朝" panose="02020609040205080304" pitchFamily="17" charset="-128"/>
              </a:rPr>
              <a:t>6.3</a:t>
            </a:r>
            <a:r>
              <a:rPr lang="ja-JP" altLang="en-US" dirty="0">
                <a:latin typeface="ＭＳ 明朝" panose="02020609040205080304" pitchFamily="17" charset="-128"/>
                <a:ea typeface="ＭＳ 明朝" panose="02020609040205080304" pitchFamily="17" charset="-128"/>
              </a:rPr>
              <a:t>万人と約</a:t>
            </a:r>
            <a:r>
              <a:rPr lang="en-US" altLang="ja-JP" dirty="0">
                <a:latin typeface="ＭＳ 明朝" panose="02020609040205080304" pitchFamily="17" charset="-128"/>
                <a:ea typeface="ＭＳ 明朝" panose="02020609040205080304" pitchFamily="17" charset="-128"/>
              </a:rPr>
              <a:t>2.7</a:t>
            </a:r>
            <a:r>
              <a:rPr lang="ja-JP" altLang="en-US" dirty="0">
                <a:latin typeface="ＭＳ 明朝" panose="02020609040205080304" pitchFamily="17" charset="-128"/>
                <a:ea typeface="ＭＳ 明朝" panose="02020609040205080304" pitchFamily="17" charset="-128"/>
              </a:rPr>
              <a:t>倍</a:t>
            </a:r>
            <a:endParaRPr lang="en-US" altLang="ja-JP" dirty="0">
              <a:latin typeface="ＭＳ 明朝" panose="02020609040205080304" pitchFamily="17" charset="-128"/>
              <a:ea typeface="ＭＳ 明朝" panose="02020609040205080304" pitchFamily="17" charset="-128"/>
            </a:endParaRPr>
          </a:p>
          <a:p>
            <a:r>
              <a:rPr lang="ja-JP" altLang="en-US" dirty="0">
                <a:latin typeface="ＭＳ 明朝" panose="02020609040205080304" pitchFamily="17" charset="-128"/>
                <a:ea typeface="ＭＳ 明朝" panose="02020609040205080304" pitchFamily="17" charset="-128"/>
              </a:rPr>
              <a:t>・特徴として、下の</a:t>
            </a:r>
            <a:r>
              <a:rPr lang="en-US" altLang="ja-JP" dirty="0">
                <a:latin typeface="ＭＳ 明朝" panose="02020609040205080304" pitchFamily="17" charset="-128"/>
                <a:ea typeface="ＭＳ 明朝" panose="02020609040205080304" pitchFamily="17" charset="-128"/>
              </a:rPr>
              <a:t>40</a:t>
            </a:r>
            <a:r>
              <a:rPr lang="ja-JP" altLang="en-US" dirty="0">
                <a:latin typeface="ＭＳ 明朝" panose="02020609040205080304" pitchFamily="17" charset="-128"/>
                <a:ea typeface="ＭＳ 明朝" panose="02020609040205080304" pitchFamily="17" charset="-128"/>
              </a:rPr>
              <a:t>歳から</a:t>
            </a:r>
            <a:r>
              <a:rPr lang="en-US" altLang="ja-JP" dirty="0">
                <a:latin typeface="ＭＳ 明朝" panose="02020609040205080304" pitchFamily="17" charset="-128"/>
                <a:ea typeface="ＭＳ 明朝" panose="02020609040205080304" pitchFamily="17" charset="-128"/>
              </a:rPr>
              <a:t>64</a:t>
            </a:r>
            <a:r>
              <a:rPr lang="ja-JP" altLang="en-US" dirty="0">
                <a:latin typeface="ＭＳ 明朝" panose="02020609040205080304" pitchFamily="17" charset="-128"/>
                <a:ea typeface="ＭＳ 明朝" panose="02020609040205080304" pitchFamily="17" charset="-128"/>
              </a:rPr>
              <a:t>歳、</a:t>
            </a:r>
            <a:r>
              <a:rPr lang="en-US" altLang="ja-JP" dirty="0">
                <a:latin typeface="ＭＳ 明朝" panose="02020609040205080304" pitchFamily="17" charset="-128"/>
                <a:ea typeface="ＭＳ 明朝" panose="02020609040205080304" pitchFamily="17" charset="-128"/>
              </a:rPr>
              <a:t>65</a:t>
            </a:r>
            <a:r>
              <a:rPr lang="ja-JP" altLang="en-US" dirty="0">
                <a:latin typeface="ＭＳ 明朝" panose="02020609040205080304" pitchFamily="17" charset="-128"/>
                <a:ea typeface="ＭＳ 明朝" panose="02020609040205080304" pitchFamily="17" charset="-128"/>
              </a:rPr>
              <a:t>歳から</a:t>
            </a:r>
            <a:r>
              <a:rPr lang="en-US" altLang="ja-JP" dirty="0">
                <a:latin typeface="ＭＳ 明朝" panose="02020609040205080304" pitchFamily="17" charset="-128"/>
                <a:ea typeface="ＭＳ 明朝" panose="02020609040205080304" pitchFamily="17" charset="-128"/>
              </a:rPr>
              <a:t>74</a:t>
            </a:r>
            <a:r>
              <a:rPr lang="ja-JP" altLang="en-US" dirty="0">
                <a:latin typeface="ＭＳ 明朝" panose="02020609040205080304" pitchFamily="17" charset="-128"/>
                <a:ea typeface="ＭＳ 明朝" panose="02020609040205080304" pitchFamily="17" charset="-128"/>
              </a:rPr>
              <a:t>歳までのところはほぼ横ばいであるのに対し、</a:t>
            </a:r>
            <a:r>
              <a:rPr lang="en-US" altLang="ja-JP" dirty="0">
                <a:latin typeface="ＭＳ 明朝" panose="02020609040205080304" pitchFamily="17" charset="-128"/>
                <a:ea typeface="ＭＳ 明朝" panose="02020609040205080304" pitchFamily="17" charset="-128"/>
              </a:rPr>
              <a:t>75</a:t>
            </a:r>
            <a:r>
              <a:rPr lang="ja-JP" altLang="en-US" dirty="0">
                <a:latin typeface="ＭＳ 明朝" panose="02020609040205080304" pitchFamily="17" charset="-128"/>
                <a:ea typeface="ＭＳ 明朝" panose="02020609040205080304" pitchFamily="17" charset="-128"/>
              </a:rPr>
              <a:t>歳以上の伸びが著しい</a:t>
            </a:r>
            <a:endParaRPr lang="en-US" altLang="ja-JP" dirty="0">
              <a:latin typeface="ＭＳ 明朝" panose="02020609040205080304" pitchFamily="17" charset="-128"/>
              <a:ea typeface="ＭＳ 明朝" panose="02020609040205080304" pitchFamily="17" charset="-128"/>
            </a:endParaRPr>
          </a:p>
          <a:p>
            <a:r>
              <a:rPr lang="ja-JP" altLang="en-US" dirty="0">
                <a:latin typeface="ＭＳ 明朝" panose="02020609040205080304" pitchFamily="17" charset="-128"/>
                <a:ea typeface="ＭＳ 明朝" panose="02020609040205080304" pitchFamily="17" charset="-128"/>
              </a:rPr>
              <a:t>・要因として、先ほどの表で見た</a:t>
            </a:r>
            <a:r>
              <a:rPr lang="en-US" altLang="ja-JP" dirty="0">
                <a:latin typeface="ＭＳ 明朝" panose="02020609040205080304" pitchFamily="17" charset="-128"/>
                <a:ea typeface="ＭＳ 明朝" panose="02020609040205080304" pitchFamily="17" charset="-128"/>
              </a:rPr>
              <a:t>75</a:t>
            </a:r>
            <a:r>
              <a:rPr lang="ja-JP" altLang="en-US" dirty="0">
                <a:latin typeface="ＭＳ 明朝" panose="02020609040205080304" pitchFamily="17" charset="-128"/>
                <a:ea typeface="ＭＳ 明朝" panose="02020609040205080304" pitchFamily="17" charset="-128"/>
              </a:rPr>
              <a:t>歳以上の人口が増加と、介護保険制度の定着が考えられる</a:t>
            </a:r>
            <a:endParaRPr lang="en-US" altLang="ja-JP" dirty="0">
              <a:latin typeface="ＭＳ 明朝" panose="02020609040205080304" pitchFamily="17" charset="-128"/>
              <a:ea typeface="ＭＳ 明朝" panose="02020609040205080304" pitchFamily="17" charset="-128"/>
            </a:endParaRPr>
          </a:p>
          <a:p>
            <a:r>
              <a:rPr lang="ja-JP" altLang="en-US" dirty="0">
                <a:latin typeface="ＭＳ 明朝" panose="02020609040205080304" pitchFamily="17" charset="-128"/>
                <a:ea typeface="ＭＳ 明朝" panose="02020609040205080304" pitchFamily="17" charset="-128"/>
              </a:rPr>
              <a:t>・（左上の）</a:t>
            </a:r>
            <a:r>
              <a:rPr lang="en-US" altLang="ja-JP" dirty="0">
                <a:latin typeface="ＭＳ 明朝" panose="02020609040205080304" pitchFamily="17" charset="-128"/>
                <a:ea typeface="ＭＳ 明朝" panose="02020609040205080304" pitchFamily="17" charset="-128"/>
              </a:rPr>
              <a:t>65</a:t>
            </a:r>
            <a:r>
              <a:rPr lang="ja-JP" altLang="en-US" dirty="0">
                <a:latin typeface="ＭＳ 明朝" panose="02020609040205080304" pitchFamily="17" charset="-128"/>
                <a:ea typeface="ＭＳ 明朝" panose="02020609040205080304" pitchFamily="17" charset="-128"/>
              </a:rPr>
              <a:t>歳以上の認定率では、</a:t>
            </a:r>
            <a:r>
              <a:rPr lang="en-US" altLang="ja-JP" dirty="0">
                <a:latin typeface="ＭＳ 明朝" panose="02020609040205080304" pitchFamily="17" charset="-128"/>
                <a:ea typeface="ＭＳ 明朝" panose="02020609040205080304" pitchFamily="17" charset="-128"/>
              </a:rPr>
              <a:t>12</a:t>
            </a:r>
            <a:r>
              <a:rPr lang="ja-JP" altLang="en-US" dirty="0">
                <a:latin typeface="ＭＳ 明朝" panose="02020609040205080304" pitchFamily="17" charset="-128"/>
                <a:ea typeface="ＭＳ 明朝" panose="02020609040205080304" pitchFamily="17" charset="-128"/>
              </a:rPr>
              <a:t>年度が</a:t>
            </a:r>
            <a:r>
              <a:rPr lang="en-US" altLang="ja-JP" dirty="0">
                <a:latin typeface="ＭＳ 明朝" panose="02020609040205080304" pitchFamily="17" charset="-128"/>
                <a:ea typeface="ＭＳ 明朝" panose="02020609040205080304" pitchFamily="17" charset="-128"/>
              </a:rPr>
              <a:t>9.9%</a:t>
            </a:r>
            <a:r>
              <a:rPr lang="ja-JP" altLang="en-US" dirty="0">
                <a:latin typeface="ＭＳ 明朝" panose="02020609040205080304" pitchFamily="17" charset="-128"/>
                <a:ea typeface="ＭＳ 明朝" panose="02020609040205080304" pitchFamily="17" charset="-128"/>
              </a:rPr>
              <a:t>から</a:t>
            </a:r>
            <a:r>
              <a:rPr lang="en-US" altLang="ja-JP" dirty="0">
                <a:latin typeface="ＭＳ 明朝" panose="02020609040205080304" pitchFamily="17" charset="-128"/>
                <a:ea typeface="ＭＳ 明朝" panose="02020609040205080304" pitchFamily="17" charset="-128"/>
              </a:rPr>
              <a:t>30</a:t>
            </a:r>
            <a:r>
              <a:rPr lang="ja-JP" altLang="en-US" dirty="0">
                <a:latin typeface="ＭＳ 明朝" panose="02020609040205080304" pitchFamily="17" charset="-128"/>
                <a:ea typeface="ＭＳ 明朝" panose="02020609040205080304" pitchFamily="17" charset="-128"/>
              </a:rPr>
              <a:t>年度は</a:t>
            </a:r>
            <a:r>
              <a:rPr lang="en-US" altLang="ja-JP" dirty="0">
                <a:latin typeface="ＭＳ 明朝" panose="02020609040205080304" pitchFamily="17" charset="-128"/>
                <a:ea typeface="ＭＳ 明朝" panose="02020609040205080304" pitchFamily="17" charset="-128"/>
              </a:rPr>
              <a:t>18.5%</a:t>
            </a:r>
            <a:r>
              <a:rPr lang="ja-JP" altLang="en-US" dirty="0">
                <a:latin typeface="ＭＳ 明朝" panose="02020609040205080304" pitchFamily="17" charset="-128"/>
                <a:ea typeface="ＭＳ 明朝" panose="02020609040205080304" pitchFamily="17" charset="-128"/>
              </a:rPr>
              <a:t>と倍近くの増加</a:t>
            </a:r>
            <a:endParaRPr lang="en-US" altLang="ja-JP" dirty="0">
              <a:latin typeface="ＭＳ 明朝" panose="02020609040205080304" pitchFamily="17" charset="-128"/>
              <a:ea typeface="ＭＳ 明朝" panose="02020609040205080304" pitchFamily="17" charset="-128"/>
            </a:endParaRPr>
          </a:p>
          <a:p>
            <a:r>
              <a:rPr lang="ja-JP" altLang="en-US" dirty="0">
                <a:latin typeface="ＭＳ 明朝" panose="02020609040205080304" pitchFamily="17" charset="-128"/>
                <a:ea typeface="ＭＳ 明朝" panose="02020609040205080304" pitchFamily="17" charset="-128"/>
              </a:rPr>
              <a:t>・約</a:t>
            </a:r>
            <a:r>
              <a:rPr lang="en-US" altLang="ja-JP" dirty="0">
                <a:latin typeface="ＭＳ 明朝" panose="02020609040205080304" pitchFamily="17" charset="-128"/>
                <a:ea typeface="ＭＳ 明朝" panose="02020609040205080304" pitchFamily="17" charset="-128"/>
              </a:rPr>
              <a:t>20</a:t>
            </a:r>
            <a:r>
              <a:rPr lang="ja-JP" altLang="en-US" dirty="0">
                <a:latin typeface="ＭＳ 明朝" panose="02020609040205080304" pitchFamily="17" charset="-128"/>
                <a:ea typeface="ＭＳ 明朝" panose="02020609040205080304" pitchFamily="17" charset="-128"/>
              </a:rPr>
              <a:t>年前と比べて、高齢者が軟弱になったわけではなく、介護保険制度の認知度が上がり、制度が定着してきたことが想定される</a:t>
            </a:r>
            <a:endParaRPr lang="en-US" altLang="ja-JP" dirty="0">
              <a:latin typeface="ＭＳ 明朝" panose="02020609040205080304" pitchFamily="17" charset="-128"/>
              <a:ea typeface="ＭＳ 明朝" panose="02020609040205080304" pitchFamily="17" charset="-128"/>
            </a:endParaRPr>
          </a:p>
          <a:p>
            <a:pPr defTabSz="914217">
              <a:defRPr/>
            </a:pPr>
            <a:r>
              <a:rPr lang="ja-JP" altLang="en-US" dirty="0">
                <a:latin typeface="ＭＳ 明朝" panose="02020609040205080304" pitchFamily="17" charset="-128"/>
                <a:ea typeface="ＭＳ 明朝" panose="02020609040205080304" pitchFamily="17" charset="-128"/>
              </a:rPr>
              <a:t>・その結果（というのも何ですが）、</a:t>
            </a:r>
            <a:r>
              <a:rPr lang="en-US" altLang="ja-JP" dirty="0">
                <a:latin typeface="ＭＳ 明朝" panose="02020609040205080304" pitchFamily="17" charset="-128"/>
                <a:ea typeface="ＭＳ 明朝" panose="02020609040205080304" pitchFamily="17" charset="-128"/>
              </a:rPr>
              <a:t>75</a:t>
            </a:r>
            <a:r>
              <a:rPr lang="ja-JP" altLang="en-US" dirty="0">
                <a:latin typeface="ＭＳ 明朝" panose="02020609040205080304" pitchFamily="17" charset="-128"/>
                <a:ea typeface="ＭＳ 明朝" panose="02020609040205080304" pitchFamily="17" charset="-128"/>
              </a:rPr>
              <a:t>歳以上の認定率は</a:t>
            </a:r>
            <a:r>
              <a:rPr lang="en-US" altLang="ja-JP" dirty="0">
                <a:latin typeface="ＭＳ 明朝" panose="02020609040205080304" pitchFamily="17" charset="-128"/>
                <a:ea typeface="ＭＳ 明朝" panose="02020609040205080304" pitchFamily="17" charset="-128"/>
              </a:rPr>
              <a:t>32.2%</a:t>
            </a:r>
            <a:r>
              <a:rPr lang="ja-JP" altLang="en-US" dirty="0">
                <a:latin typeface="ＭＳ 明朝" panose="02020609040205080304" pitchFamily="17" charset="-128"/>
                <a:ea typeface="ＭＳ 明朝" panose="02020609040205080304" pitchFamily="17" charset="-128"/>
              </a:rPr>
              <a:t>と約</a:t>
            </a:r>
            <a:r>
              <a:rPr lang="en-US" altLang="ja-JP" dirty="0">
                <a:latin typeface="ＭＳ 明朝" panose="02020609040205080304" pitchFamily="17" charset="-128"/>
                <a:ea typeface="ＭＳ 明朝" panose="02020609040205080304" pitchFamily="17" charset="-128"/>
              </a:rPr>
              <a:t>3</a:t>
            </a:r>
            <a:r>
              <a:rPr lang="ja-JP" altLang="en-US" dirty="0">
                <a:latin typeface="ＭＳ 明朝" panose="02020609040205080304" pitchFamily="17" charset="-128"/>
                <a:ea typeface="ＭＳ 明朝" panose="02020609040205080304" pitchFamily="17" charset="-128"/>
              </a:rPr>
              <a:t>人に</a:t>
            </a:r>
            <a:r>
              <a:rPr lang="en-US" altLang="ja-JP" dirty="0">
                <a:latin typeface="ＭＳ 明朝" panose="02020609040205080304" pitchFamily="17" charset="-128"/>
                <a:ea typeface="ＭＳ 明朝" panose="02020609040205080304" pitchFamily="17" charset="-128"/>
              </a:rPr>
              <a:t>1</a:t>
            </a:r>
            <a:r>
              <a:rPr lang="ja-JP" altLang="en-US" dirty="0">
                <a:latin typeface="ＭＳ 明朝" panose="02020609040205080304" pitchFamily="17" charset="-128"/>
                <a:ea typeface="ＭＳ 明朝" panose="02020609040205080304" pitchFamily="17" charset="-128"/>
              </a:rPr>
              <a:t>人が要介護認定者</a:t>
            </a:r>
            <a:endParaRPr lang="en-US" altLang="ja-JP" dirty="0">
              <a:latin typeface="ＭＳ 明朝" panose="02020609040205080304" pitchFamily="17" charset="-128"/>
              <a:ea typeface="ＭＳ 明朝" panose="02020609040205080304" pitchFamily="17" charset="-128"/>
            </a:endParaRPr>
          </a:p>
          <a:p>
            <a:r>
              <a:rPr lang="ja-JP" altLang="en-US" dirty="0">
                <a:latin typeface="ＭＳ 明朝" panose="02020609040205080304" pitchFamily="17" charset="-128"/>
                <a:ea typeface="ＭＳ 明朝" panose="02020609040205080304" pitchFamily="17" charset="-128"/>
              </a:rPr>
              <a:t>（・</a:t>
            </a:r>
            <a:r>
              <a:rPr lang="en-US" altLang="ja-JP" dirty="0">
                <a:latin typeface="ＭＳ 明朝" panose="02020609040205080304" pitchFamily="17" charset="-128"/>
                <a:ea typeface="ＭＳ 明朝" panose="02020609040205080304" pitchFamily="17" charset="-128"/>
              </a:rPr>
              <a:t>H28</a:t>
            </a:r>
            <a:r>
              <a:rPr lang="ja-JP" altLang="en-US" dirty="0">
                <a:latin typeface="ＭＳ 明朝" panose="02020609040205080304" pitchFamily="17" charset="-128"/>
                <a:ea typeface="ＭＳ 明朝" panose="02020609040205080304" pitchFamily="17" charset="-128"/>
              </a:rPr>
              <a:t>から</a:t>
            </a:r>
            <a:r>
              <a:rPr lang="en-US" altLang="ja-JP" dirty="0">
                <a:latin typeface="ＭＳ 明朝" panose="02020609040205080304" pitchFamily="17" charset="-128"/>
                <a:ea typeface="ＭＳ 明朝" panose="02020609040205080304" pitchFamily="17" charset="-128"/>
              </a:rPr>
              <a:t>H29</a:t>
            </a:r>
            <a:r>
              <a:rPr lang="ja-JP" altLang="en-US" dirty="0">
                <a:latin typeface="ＭＳ 明朝" panose="02020609040205080304" pitchFamily="17" charset="-128"/>
                <a:ea typeface="ＭＳ 明朝" panose="02020609040205080304" pitchFamily="17" charset="-128"/>
              </a:rPr>
              <a:t>にかけての増加が少ないことが見て取れるが、次のスライドで説明）</a:t>
            </a:r>
            <a:endParaRPr lang="en-US" altLang="ja-JP" dirty="0">
              <a:latin typeface="ＭＳ 明朝" panose="02020609040205080304" pitchFamily="17" charset="-128"/>
              <a:ea typeface="ＭＳ 明朝" panose="02020609040205080304" pitchFamily="17" charset="-128"/>
            </a:endParaRPr>
          </a:p>
        </p:txBody>
      </p:sp>
      <p:sp>
        <p:nvSpPr>
          <p:cNvPr id="4" name="スライド番号プレースホルダー 3"/>
          <p:cNvSpPr>
            <a:spLocks noGrp="1"/>
          </p:cNvSpPr>
          <p:nvPr>
            <p:ph type="sldNum" sz="quarter" idx="10"/>
          </p:nvPr>
        </p:nvSpPr>
        <p:spPr/>
        <p:txBody>
          <a:bodyPr/>
          <a:lstStyle/>
          <a:p>
            <a:fld id="{FCC5CF16-935B-4337-ADFB-3EDBE052B27E}" type="slidenum">
              <a:rPr kumimoji="1" lang="ja-JP" altLang="en-US" smtClean="0"/>
              <a:t>2</a:t>
            </a:fld>
            <a:endParaRPr kumimoji="1" lang="ja-JP" altLang="en-US"/>
          </a:p>
        </p:txBody>
      </p:sp>
    </p:spTree>
    <p:extLst>
      <p:ext uri="{BB962C8B-B14F-4D97-AF65-F5344CB8AC3E}">
        <p14:creationId xmlns:p14="http://schemas.microsoft.com/office/powerpoint/2010/main" val="33731929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latin typeface="ＭＳ ゴシック" panose="020B0609070205080204" pitchFamily="49" charset="-128"/>
                <a:ea typeface="ＭＳ ゴシック" panose="020B0609070205080204" pitchFamily="49" charset="-128"/>
              </a:rPr>
              <a:t>○　要介護度別の認定者の状況</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明朝" panose="02020609040205080304" pitchFamily="17" charset="-128"/>
                <a:ea typeface="ＭＳ 明朝" panose="02020609040205080304" pitchFamily="17" charset="-128"/>
              </a:rPr>
              <a:t>・細かい数字で見づらいため、上と右の表をご覧いただきたい</a:t>
            </a:r>
            <a:endParaRPr lang="en-US" altLang="ja-JP" dirty="0">
              <a:latin typeface="ＭＳ 明朝" panose="02020609040205080304" pitchFamily="17" charset="-128"/>
              <a:ea typeface="ＭＳ 明朝" panose="02020609040205080304" pitchFamily="17" charset="-128"/>
            </a:endParaRPr>
          </a:p>
          <a:p>
            <a:r>
              <a:rPr lang="ja-JP" altLang="en-US" dirty="0">
                <a:latin typeface="ＭＳ 明朝" panose="02020609040205080304" pitchFamily="17" charset="-128"/>
                <a:ea typeface="ＭＳ 明朝" panose="02020609040205080304" pitchFamily="17" charset="-128"/>
              </a:rPr>
              <a:t>・要介護</a:t>
            </a:r>
            <a:r>
              <a:rPr lang="en-US" altLang="ja-JP" dirty="0">
                <a:latin typeface="ＭＳ 明朝" panose="02020609040205080304" pitchFamily="17" charset="-128"/>
                <a:ea typeface="ＭＳ 明朝" panose="02020609040205080304" pitchFamily="17" charset="-128"/>
              </a:rPr>
              <a:t>3</a:t>
            </a:r>
            <a:r>
              <a:rPr lang="ja-JP" altLang="en-US" dirty="0">
                <a:latin typeface="ＭＳ 明朝" panose="02020609040205080304" pitchFamily="17" charset="-128"/>
                <a:ea typeface="ＭＳ 明朝" panose="02020609040205080304" pitchFamily="17" charset="-128"/>
              </a:rPr>
              <a:t>以上の割合（重度者）は富山県が</a:t>
            </a:r>
            <a:r>
              <a:rPr lang="en-US" altLang="ja-JP" dirty="0">
                <a:latin typeface="ＭＳ 明朝" panose="02020609040205080304" pitchFamily="17" charset="-128"/>
                <a:ea typeface="ＭＳ 明朝" panose="02020609040205080304" pitchFamily="17" charset="-128"/>
              </a:rPr>
              <a:t>38.1%</a:t>
            </a:r>
            <a:r>
              <a:rPr lang="ja-JP" altLang="en-US" dirty="0">
                <a:latin typeface="ＭＳ 明朝" panose="02020609040205080304" pitchFamily="17" charset="-128"/>
                <a:ea typeface="ＭＳ 明朝" panose="02020609040205080304" pitchFamily="17" charset="-128"/>
              </a:rPr>
              <a:t>に対し、全国が</a:t>
            </a:r>
            <a:r>
              <a:rPr lang="en-US" altLang="ja-JP" dirty="0">
                <a:latin typeface="ＭＳ 明朝" panose="02020609040205080304" pitchFamily="17" charset="-128"/>
                <a:ea typeface="ＭＳ 明朝" panose="02020609040205080304" pitchFamily="17" charset="-128"/>
              </a:rPr>
              <a:t>34.9%</a:t>
            </a:r>
            <a:r>
              <a:rPr lang="ja-JP" altLang="en-US" dirty="0">
                <a:latin typeface="ＭＳ 明朝" panose="02020609040205080304" pitchFamily="17" charset="-128"/>
                <a:ea typeface="ＭＳ 明朝" panose="02020609040205080304" pitchFamily="17" charset="-128"/>
              </a:rPr>
              <a:t>で、全国と比べて富山県は重度者の割合が高い</a:t>
            </a:r>
            <a:endParaRPr lang="en-US" altLang="ja-JP" dirty="0">
              <a:latin typeface="ＭＳ 明朝" panose="02020609040205080304" pitchFamily="17" charset="-128"/>
              <a:ea typeface="ＭＳ 明朝" panose="02020609040205080304" pitchFamily="17" charset="-128"/>
            </a:endParaRPr>
          </a:p>
          <a:p>
            <a:r>
              <a:rPr lang="ja-JP" altLang="en-US" dirty="0">
                <a:latin typeface="ＭＳ 明朝" panose="02020609040205080304" pitchFamily="17" charset="-128"/>
                <a:ea typeface="ＭＳ 明朝" panose="02020609040205080304" pitchFamily="17" charset="-128"/>
              </a:rPr>
              <a:t>・これは、全国よりも高齢化が早く進展している分、高くなっていることが要因としてあげられる</a:t>
            </a:r>
            <a:endParaRPr lang="en-US" altLang="ja-JP" dirty="0">
              <a:latin typeface="ＭＳ 明朝" panose="02020609040205080304" pitchFamily="17" charset="-128"/>
              <a:ea typeface="ＭＳ 明朝" panose="02020609040205080304" pitchFamily="17" charset="-128"/>
            </a:endParaRPr>
          </a:p>
          <a:p>
            <a:r>
              <a:rPr lang="ja-JP" altLang="en-US" dirty="0">
                <a:latin typeface="ＭＳ 明朝" panose="02020609040205080304" pitchFamily="17" charset="-128"/>
                <a:ea typeface="ＭＳ 明朝" panose="02020609040205080304" pitchFamily="17" charset="-128"/>
              </a:rPr>
              <a:t>・また、重度者の割合も徐々に減少しており、県全体では、</a:t>
            </a:r>
            <a:r>
              <a:rPr lang="en-US" altLang="ja-JP" dirty="0">
                <a:latin typeface="ＭＳ 明朝" panose="02020609040205080304" pitchFamily="17" charset="-128"/>
                <a:ea typeface="ＭＳ 明朝" panose="02020609040205080304" pitchFamily="17" charset="-128"/>
              </a:rPr>
              <a:t>29.3</a:t>
            </a:r>
            <a:r>
              <a:rPr lang="ja-JP" altLang="en-US" dirty="0">
                <a:latin typeface="ＭＳ 明朝" panose="02020609040205080304" pitchFamily="17" charset="-128"/>
                <a:ea typeface="ＭＳ 明朝" panose="02020609040205080304" pitchFamily="17" charset="-128"/>
              </a:rPr>
              <a:t>月時点の構成比</a:t>
            </a:r>
            <a:r>
              <a:rPr lang="en-US" altLang="ja-JP" dirty="0">
                <a:latin typeface="ＭＳ 明朝" panose="02020609040205080304" pitchFamily="17" charset="-128"/>
                <a:ea typeface="ＭＳ 明朝" panose="02020609040205080304" pitchFamily="17" charset="-128"/>
              </a:rPr>
              <a:t>38.7%</a:t>
            </a:r>
            <a:r>
              <a:rPr lang="ja-JP" altLang="en-US" dirty="0">
                <a:latin typeface="ＭＳ 明朝" panose="02020609040205080304" pitchFamily="17" charset="-128"/>
                <a:ea typeface="ＭＳ 明朝" panose="02020609040205080304" pitchFamily="17" charset="-128"/>
              </a:rPr>
              <a:t>から</a:t>
            </a:r>
            <a:r>
              <a:rPr lang="en-US" altLang="ja-JP" dirty="0">
                <a:latin typeface="ＭＳ 明朝" panose="02020609040205080304" pitchFamily="17" charset="-128"/>
                <a:ea typeface="ＭＳ 明朝" panose="02020609040205080304" pitchFamily="17" charset="-128"/>
              </a:rPr>
              <a:t>30</a:t>
            </a:r>
            <a:r>
              <a:rPr lang="ja-JP" altLang="en-US" dirty="0">
                <a:latin typeface="ＭＳ 明朝" panose="02020609040205080304" pitchFamily="17" charset="-128"/>
                <a:ea typeface="ＭＳ 明朝" panose="02020609040205080304" pitchFamily="17" charset="-128"/>
              </a:rPr>
              <a:t>年</a:t>
            </a:r>
            <a:r>
              <a:rPr lang="en-US" altLang="ja-JP" dirty="0">
                <a:latin typeface="ＭＳ 明朝" panose="02020609040205080304" pitchFamily="17" charset="-128"/>
                <a:ea typeface="ＭＳ 明朝" panose="02020609040205080304" pitchFamily="17" charset="-128"/>
              </a:rPr>
              <a:t>3</a:t>
            </a:r>
            <a:r>
              <a:rPr lang="ja-JP" altLang="en-US" dirty="0">
                <a:latin typeface="ＭＳ 明朝" panose="02020609040205080304" pitchFamily="17" charset="-128"/>
                <a:ea typeface="ＭＳ 明朝" panose="02020609040205080304" pitchFamily="17" charset="-128"/>
              </a:rPr>
              <a:t>月には</a:t>
            </a:r>
            <a:r>
              <a:rPr lang="en-US" altLang="ja-JP" dirty="0">
                <a:latin typeface="ＭＳ 明朝" panose="02020609040205080304" pitchFamily="17" charset="-128"/>
                <a:ea typeface="ＭＳ 明朝" panose="02020609040205080304" pitchFamily="17" charset="-128"/>
              </a:rPr>
              <a:t>38.1</a:t>
            </a:r>
            <a:r>
              <a:rPr lang="ja-JP" altLang="en-US" dirty="0">
                <a:latin typeface="ＭＳ 明朝" panose="02020609040205080304" pitchFamily="17" charset="-128"/>
                <a:ea typeface="ＭＳ 明朝" panose="02020609040205080304" pitchFamily="17" charset="-128"/>
              </a:rPr>
              <a:t>％に減少</a:t>
            </a:r>
            <a:endParaRPr lang="en-US" altLang="ja-JP" dirty="0">
              <a:latin typeface="ＭＳ 明朝" panose="02020609040205080304" pitchFamily="17" charset="-128"/>
              <a:ea typeface="ＭＳ 明朝" panose="02020609040205080304" pitchFamily="17" charset="-128"/>
            </a:endParaRPr>
          </a:p>
          <a:p>
            <a:r>
              <a:rPr lang="ja-JP" altLang="en-US" dirty="0">
                <a:latin typeface="ＭＳ 明朝" panose="02020609040205080304" pitchFamily="17" charset="-128"/>
                <a:ea typeface="ＭＳ 明朝" panose="02020609040205080304" pitchFamily="17" charset="-128"/>
              </a:rPr>
              <a:t>・要因は分析しきれていない部分はあるが、保険者の介護予防の取組みが効果をあらわしてきたことなどが考えられる</a:t>
            </a:r>
            <a:endParaRPr lang="en-US" altLang="ja-JP" dirty="0">
              <a:latin typeface="ＭＳ 明朝" panose="02020609040205080304" pitchFamily="17" charset="-128"/>
              <a:ea typeface="ＭＳ 明朝" panose="02020609040205080304" pitchFamily="17" charset="-128"/>
            </a:endParaRPr>
          </a:p>
        </p:txBody>
      </p:sp>
      <p:sp>
        <p:nvSpPr>
          <p:cNvPr id="4" name="スライド番号プレースホルダー 3"/>
          <p:cNvSpPr>
            <a:spLocks noGrp="1"/>
          </p:cNvSpPr>
          <p:nvPr>
            <p:ph type="sldNum" sz="quarter" idx="10"/>
          </p:nvPr>
        </p:nvSpPr>
        <p:spPr/>
        <p:txBody>
          <a:bodyPr/>
          <a:lstStyle/>
          <a:p>
            <a:fld id="{FCC5CF16-935B-4337-ADFB-3EDBE052B27E}" type="slidenum">
              <a:rPr kumimoji="1" lang="ja-JP" altLang="en-US" smtClean="0"/>
              <a:t>3</a:t>
            </a:fld>
            <a:endParaRPr kumimoji="1" lang="ja-JP" altLang="en-US"/>
          </a:p>
        </p:txBody>
      </p:sp>
    </p:spTree>
    <p:extLst>
      <p:ext uri="{BB962C8B-B14F-4D97-AF65-F5344CB8AC3E}">
        <p14:creationId xmlns:p14="http://schemas.microsoft.com/office/powerpoint/2010/main" val="37019327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defRPr/>
            </a:pPr>
            <a:r>
              <a:rPr lang="ja-JP" altLang="en-US" dirty="0">
                <a:latin typeface="ＭＳ ゴシック" panose="020B0609070205080204" pitchFamily="49" charset="-128"/>
                <a:ea typeface="ＭＳ ゴシック" panose="020B0609070205080204" pitchFamily="49" charset="-128"/>
              </a:rPr>
              <a:t>○　介護給付費の推移</a:t>
            </a:r>
            <a:endParaRPr lang="en-US" altLang="ja-JP" dirty="0">
              <a:latin typeface="ＭＳ ゴシック" panose="020B0609070205080204" pitchFamily="49" charset="-128"/>
              <a:ea typeface="ＭＳ ゴシック" panose="020B0609070205080204" pitchFamily="49" charset="-128"/>
            </a:endParaRPr>
          </a:p>
          <a:p>
            <a:pPr>
              <a:defRPr/>
            </a:pPr>
            <a:r>
              <a:rPr lang="ja-JP" altLang="en-US" dirty="0">
                <a:latin typeface="ＭＳ 明朝" panose="02020609040205080304" pitchFamily="17" charset="-128"/>
                <a:ea typeface="ＭＳ 明朝" panose="02020609040205080304" pitchFamily="17" charset="-128"/>
              </a:rPr>
              <a:t>・</a:t>
            </a:r>
            <a:r>
              <a:rPr lang="en-US" altLang="ja-JP" dirty="0">
                <a:latin typeface="ＭＳ 明朝" panose="02020609040205080304" pitchFamily="17" charset="-128"/>
                <a:ea typeface="ＭＳ 明朝" panose="02020609040205080304" pitchFamily="17" charset="-128"/>
              </a:rPr>
              <a:t>H12</a:t>
            </a:r>
            <a:r>
              <a:rPr lang="ja-JP" altLang="en-US" dirty="0">
                <a:latin typeface="ＭＳ 明朝" panose="02020609040205080304" pitchFamily="17" charset="-128"/>
                <a:ea typeface="ＭＳ 明朝" panose="02020609040205080304" pitchFamily="17" charset="-128"/>
              </a:rPr>
              <a:t>年度は</a:t>
            </a:r>
            <a:r>
              <a:rPr lang="en-US" altLang="ja-JP" dirty="0">
                <a:latin typeface="ＭＳ 明朝" panose="02020609040205080304" pitchFamily="17" charset="-128"/>
                <a:ea typeface="ＭＳ 明朝" panose="02020609040205080304" pitchFamily="17" charset="-128"/>
              </a:rPr>
              <a:t>415</a:t>
            </a:r>
            <a:r>
              <a:rPr lang="ja-JP" altLang="en-US" dirty="0">
                <a:latin typeface="ＭＳ 明朝" panose="02020609040205080304" pitchFamily="17" charset="-128"/>
                <a:ea typeface="ＭＳ 明朝" panose="02020609040205080304" pitchFamily="17" charset="-128"/>
              </a:rPr>
              <a:t>億円余りから</a:t>
            </a:r>
            <a:r>
              <a:rPr lang="en-US" altLang="ja-JP" dirty="0">
                <a:latin typeface="ＭＳ 明朝" panose="02020609040205080304" pitchFamily="17" charset="-128"/>
                <a:ea typeface="ＭＳ 明朝" panose="02020609040205080304" pitchFamily="17" charset="-128"/>
              </a:rPr>
              <a:t>H29</a:t>
            </a:r>
            <a:r>
              <a:rPr lang="ja-JP" altLang="en-US" dirty="0">
                <a:latin typeface="ＭＳ 明朝" panose="02020609040205080304" pitchFamily="17" charset="-128"/>
                <a:ea typeface="ＭＳ 明朝" panose="02020609040205080304" pitchFamily="17" charset="-128"/>
              </a:rPr>
              <a:t>年度（見込）では</a:t>
            </a:r>
            <a:r>
              <a:rPr lang="en-US" altLang="ja-JP" dirty="0">
                <a:latin typeface="ＭＳ 明朝" panose="02020609040205080304" pitchFamily="17" charset="-128"/>
                <a:ea typeface="ＭＳ 明朝" panose="02020609040205080304" pitchFamily="17" charset="-128"/>
              </a:rPr>
              <a:t>985</a:t>
            </a:r>
            <a:r>
              <a:rPr lang="ja-JP" altLang="en-US" dirty="0">
                <a:latin typeface="ＭＳ 明朝" panose="02020609040205080304" pitchFamily="17" charset="-128"/>
                <a:ea typeface="ＭＳ 明朝" panose="02020609040205080304" pitchFamily="17" charset="-128"/>
              </a:rPr>
              <a:t>億円余りと約</a:t>
            </a:r>
            <a:r>
              <a:rPr lang="en-US" altLang="ja-JP" dirty="0">
                <a:latin typeface="ＭＳ 明朝" panose="02020609040205080304" pitchFamily="17" charset="-128"/>
                <a:ea typeface="ＭＳ 明朝" panose="02020609040205080304" pitchFamily="17" charset="-128"/>
              </a:rPr>
              <a:t>2.4</a:t>
            </a:r>
            <a:r>
              <a:rPr lang="ja-JP" altLang="en-US" dirty="0">
                <a:latin typeface="ＭＳ 明朝" panose="02020609040205080304" pitchFamily="17" charset="-128"/>
                <a:ea typeface="ＭＳ 明朝" panose="02020609040205080304" pitchFamily="17" charset="-128"/>
              </a:rPr>
              <a:t>倍に増加</a:t>
            </a:r>
            <a:endParaRPr lang="en-US" altLang="ja-JP" dirty="0">
              <a:latin typeface="ＭＳ 明朝" panose="02020609040205080304" pitchFamily="17" charset="-128"/>
              <a:ea typeface="ＭＳ 明朝" panose="02020609040205080304" pitchFamily="17" charset="-128"/>
            </a:endParaRPr>
          </a:p>
          <a:p>
            <a:pPr>
              <a:defRPr/>
            </a:pPr>
            <a:r>
              <a:rPr lang="ja-JP" altLang="en-US" dirty="0">
                <a:latin typeface="ＭＳ 明朝" panose="02020609040205080304" pitchFamily="17" charset="-128"/>
                <a:ea typeface="ＭＳ 明朝" panose="02020609040205080304" pitchFamily="17" charset="-128"/>
              </a:rPr>
              <a:t>・内訳については、受給者と同様に居宅サービス・地域密着型サービスの伸びが顕著</a:t>
            </a:r>
            <a:endParaRPr lang="en-US" altLang="ja-JP" dirty="0">
              <a:latin typeface="ＭＳ 明朝" panose="02020609040205080304" pitchFamily="17" charset="-128"/>
              <a:ea typeface="ＭＳ 明朝" panose="02020609040205080304" pitchFamily="17" charset="-128"/>
            </a:endParaRPr>
          </a:p>
          <a:p>
            <a:pPr>
              <a:defRPr/>
            </a:pPr>
            <a:r>
              <a:rPr lang="ja-JP" altLang="en-US" dirty="0">
                <a:latin typeface="ＭＳ 明朝" panose="02020609040205080304" pitchFamily="17" charset="-128"/>
                <a:ea typeface="ＭＳ 明朝" panose="02020609040205080304" pitchFamily="17" charset="-128"/>
              </a:rPr>
              <a:t>・</a:t>
            </a:r>
            <a:r>
              <a:rPr lang="ja-JP" altLang="en-US" strike="noStrike" dirty="0">
                <a:latin typeface="ＭＳ 明朝" panose="02020609040205080304" pitchFamily="17" charset="-128"/>
                <a:ea typeface="ＭＳ 明朝" panose="02020609040205080304" pitchFamily="17" charset="-128"/>
              </a:rPr>
              <a:t>施設サービスの伸びは</a:t>
            </a:r>
            <a:r>
              <a:rPr lang="en-US" altLang="ja-JP" strike="noStrike" dirty="0">
                <a:latin typeface="ＭＳ 明朝" panose="02020609040205080304" pitchFamily="17" charset="-128"/>
                <a:ea typeface="ＭＳ 明朝" panose="02020609040205080304" pitchFamily="17" charset="-128"/>
              </a:rPr>
              <a:t>308</a:t>
            </a:r>
            <a:r>
              <a:rPr lang="ja-JP" altLang="en-US" strike="noStrike" dirty="0">
                <a:latin typeface="ＭＳ 明朝" panose="02020609040205080304" pitchFamily="17" charset="-128"/>
                <a:ea typeface="ＭＳ 明朝" panose="02020609040205080304" pitchFamily="17" charset="-128"/>
              </a:rPr>
              <a:t>億→</a:t>
            </a:r>
            <a:r>
              <a:rPr lang="en-US" altLang="ja-JP" strike="noStrike" dirty="0">
                <a:latin typeface="ＭＳ 明朝" panose="02020609040205080304" pitchFamily="17" charset="-128"/>
                <a:ea typeface="ＭＳ 明朝" panose="02020609040205080304" pitchFamily="17" charset="-128"/>
              </a:rPr>
              <a:t>397</a:t>
            </a:r>
            <a:r>
              <a:rPr lang="ja-JP" altLang="en-US" strike="noStrike" dirty="0">
                <a:latin typeface="ＭＳ 明朝" panose="02020609040205080304" pitchFamily="17" charset="-128"/>
                <a:ea typeface="ＭＳ 明朝" panose="02020609040205080304" pitchFamily="17" charset="-128"/>
              </a:rPr>
              <a:t>億で居宅・地域密着</a:t>
            </a:r>
            <a:r>
              <a:rPr lang="ja-JP" altLang="en-US" strike="noStrike" dirty="0" err="1">
                <a:latin typeface="ＭＳ 明朝" panose="02020609040205080304" pitchFamily="17" charset="-128"/>
                <a:ea typeface="ＭＳ 明朝" panose="02020609040205080304" pitchFamily="17" charset="-128"/>
              </a:rPr>
              <a:t>ほどほど</a:t>
            </a:r>
            <a:r>
              <a:rPr lang="ja-JP" altLang="en-US" strike="noStrike" dirty="0">
                <a:latin typeface="ＭＳ 明朝" panose="02020609040205080304" pitchFamily="17" charset="-128"/>
                <a:ea typeface="ＭＳ 明朝" panose="02020609040205080304" pitchFamily="17" charset="-128"/>
              </a:rPr>
              <a:t>大きくはない</a:t>
            </a:r>
            <a:endParaRPr lang="en-US" altLang="ja-JP" strike="noStrike" dirty="0">
              <a:latin typeface="ＭＳ 明朝" panose="02020609040205080304" pitchFamily="17" charset="-128"/>
              <a:ea typeface="ＭＳ 明朝" panose="02020609040205080304" pitchFamily="17" charset="-128"/>
            </a:endParaRPr>
          </a:p>
          <a:p>
            <a:pPr>
              <a:defRPr/>
            </a:pPr>
            <a:r>
              <a:rPr lang="ja-JP" altLang="en-US" strike="noStrike" dirty="0">
                <a:latin typeface="ＭＳ 明朝" panose="02020609040205080304" pitchFamily="17" charset="-128"/>
                <a:ea typeface="ＭＳ 明朝" panose="02020609040205080304" pitchFamily="17" charset="-128"/>
              </a:rPr>
              <a:t>・しかし、給付費全体における施設サービスは平成２９年度で約</a:t>
            </a:r>
            <a:r>
              <a:rPr lang="en-US" altLang="ja-JP" strike="noStrike" dirty="0">
                <a:latin typeface="ＭＳ 明朝" panose="02020609040205080304" pitchFamily="17" charset="-128"/>
                <a:ea typeface="ＭＳ 明朝" panose="02020609040205080304" pitchFamily="17" charset="-128"/>
              </a:rPr>
              <a:t>40</a:t>
            </a:r>
            <a:r>
              <a:rPr lang="ja-JP" altLang="en-US" strike="noStrike" dirty="0">
                <a:latin typeface="ＭＳ 明朝" panose="02020609040205080304" pitchFamily="17" charset="-128"/>
                <a:ea typeface="ＭＳ 明朝" panose="02020609040205080304" pitchFamily="17" charset="-128"/>
              </a:rPr>
              <a:t>％となっており、全国平均（</a:t>
            </a:r>
            <a:r>
              <a:rPr lang="en-US" altLang="ja-JP" strike="noStrike" dirty="0">
                <a:latin typeface="ＭＳ 明朝" panose="02020609040205080304" pitchFamily="17" charset="-128"/>
                <a:ea typeface="ＭＳ 明朝" panose="02020609040205080304" pitchFamily="17" charset="-128"/>
              </a:rPr>
              <a:t>H28:33%</a:t>
            </a:r>
            <a:r>
              <a:rPr lang="ja-JP" altLang="en-US" strike="noStrike" dirty="0">
                <a:latin typeface="ＭＳ 明朝" panose="02020609040205080304" pitchFamily="17" charset="-128"/>
                <a:ea typeface="ＭＳ 明朝" panose="02020609040205080304" pitchFamily="17" charset="-128"/>
              </a:rPr>
              <a:t>）を上回る</a:t>
            </a:r>
          </a:p>
        </p:txBody>
      </p:sp>
      <p:sp>
        <p:nvSpPr>
          <p:cNvPr id="4" name="スライド番号プレースホルダー 3"/>
          <p:cNvSpPr>
            <a:spLocks noGrp="1"/>
          </p:cNvSpPr>
          <p:nvPr>
            <p:ph type="sldNum" sz="quarter" idx="10"/>
          </p:nvPr>
        </p:nvSpPr>
        <p:spPr/>
        <p:txBody>
          <a:bodyPr/>
          <a:lstStyle/>
          <a:p>
            <a:fld id="{FCC5CF16-935B-4337-ADFB-3EDBE052B27E}" type="slidenum">
              <a:rPr kumimoji="1" lang="ja-JP" altLang="en-US" smtClean="0"/>
              <a:t>4</a:t>
            </a:fld>
            <a:endParaRPr kumimoji="1" lang="ja-JP" altLang="en-US"/>
          </a:p>
        </p:txBody>
      </p:sp>
    </p:spTree>
    <p:extLst>
      <p:ext uri="{BB962C8B-B14F-4D97-AF65-F5344CB8AC3E}">
        <p14:creationId xmlns:p14="http://schemas.microsoft.com/office/powerpoint/2010/main" val="29620973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latin typeface="ＭＳ ゴシック" panose="020B0609070205080204" pitchFamily="49" charset="-128"/>
                <a:ea typeface="ＭＳ ゴシック" panose="020B0609070205080204" pitchFamily="49" charset="-128"/>
              </a:rPr>
              <a:t>○　介護サービス受給者の推移</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明朝" panose="02020609040205080304" pitchFamily="17" charset="-128"/>
                <a:ea typeface="ＭＳ 明朝" panose="02020609040205080304" pitchFamily="17" charset="-128"/>
              </a:rPr>
              <a:t>・</a:t>
            </a:r>
            <a:r>
              <a:rPr lang="en-US" altLang="ja-JP" dirty="0">
                <a:latin typeface="ＭＳ 明朝" panose="02020609040205080304" pitchFamily="17" charset="-128"/>
                <a:ea typeface="ＭＳ 明朝" panose="02020609040205080304" pitchFamily="17" charset="-128"/>
              </a:rPr>
              <a:t>H12</a:t>
            </a:r>
            <a:r>
              <a:rPr lang="ja-JP" altLang="en-US" dirty="0">
                <a:latin typeface="ＭＳ 明朝" panose="02020609040205080304" pitchFamily="17" charset="-128"/>
                <a:ea typeface="ＭＳ 明朝" panose="02020609040205080304" pitchFamily="17" charset="-128"/>
              </a:rPr>
              <a:t>年度の月平均</a:t>
            </a:r>
            <a:r>
              <a:rPr lang="en-US" altLang="ja-JP" dirty="0">
                <a:latin typeface="ＭＳ 明朝" panose="02020609040205080304" pitchFamily="17" charset="-128"/>
                <a:ea typeface="ＭＳ 明朝" panose="02020609040205080304" pitchFamily="17" charset="-128"/>
              </a:rPr>
              <a:t>20,959</a:t>
            </a:r>
            <a:r>
              <a:rPr lang="ja-JP" altLang="en-US" dirty="0">
                <a:latin typeface="ＭＳ 明朝" panose="02020609040205080304" pitchFamily="17" charset="-128"/>
                <a:ea typeface="ＭＳ 明朝" panose="02020609040205080304" pitchFamily="17" charset="-128"/>
              </a:rPr>
              <a:t>人から、</a:t>
            </a:r>
            <a:r>
              <a:rPr lang="en-US" altLang="ja-JP" dirty="0">
                <a:latin typeface="ＭＳ 明朝" panose="02020609040205080304" pitchFamily="17" charset="-128"/>
                <a:ea typeface="ＭＳ 明朝" panose="02020609040205080304" pitchFamily="17" charset="-128"/>
              </a:rPr>
              <a:t>H29</a:t>
            </a:r>
            <a:r>
              <a:rPr lang="ja-JP" altLang="en-US" dirty="0">
                <a:latin typeface="ＭＳ 明朝" panose="02020609040205080304" pitchFamily="17" charset="-128"/>
                <a:ea typeface="ＭＳ 明朝" panose="02020609040205080304" pitchFamily="17" charset="-128"/>
              </a:rPr>
              <a:t>年度は</a:t>
            </a:r>
            <a:r>
              <a:rPr lang="en-US" altLang="ja-JP" dirty="0">
                <a:latin typeface="ＭＳ 明朝" panose="02020609040205080304" pitchFamily="17" charset="-128"/>
                <a:ea typeface="ＭＳ 明朝" panose="02020609040205080304" pitchFamily="17" charset="-128"/>
              </a:rPr>
              <a:t>56,399</a:t>
            </a:r>
            <a:r>
              <a:rPr lang="ja-JP" altLang="en-US" dirty="0">
                <a:latin typeface="ＭＳ 明朝" panose="02020609040205080304" pitchFamily="17" charset="-128"/>
                <a:ea typeface="ＭＳ 明朝" panose="02020609040205080304" pitchFamily="17" charset="-128"/>
              </a:rPr>
              <a:t>人と約</a:t>
            </a:r>
            <a:r>
              <a:rPr lang="en-US" altLang="ja-JP" dirty="0">
                <a:latin typeface="ＭＳ 明朝" panose="02020609040205080304" pitchFamily="17" charset="-128"/>
                <a:ea typeface="ＭＳ 明朝" panose="02020609040205080304" pitchFamily="17" charset="-128"/>
              </a:rPr>
              <a:t>2.7</a:t>
            </a:r>
            <a:r>
              <a:rPr lang="ja-JP" altLang="en-US" dirty="0">
                <a:latin typeface="ＭＳ 明朝" panose="02020609040205080304" pitchFamily="17" charset="-128"/>
                <a:ea typeface="ＭＳ 明朝" panose="02020609040205080304" pitchFamily="17" charset="-128"/>
              </a:rPr>
              <a:t>倍の増加</a:t>
            </a:r>
            <a:endParaRPr lang="en-US" altLang="ja-JP" dirty="0">
              <a:latin typeface="ＭＳ 明朝" panose="02020609040205080304" pitchFamily="17" charset="-128"/>
              <a:ea typeface="ＭＳ 明朝" panose="02020609040205080304" pitchFamily="17" charset="-128"/>
            </a:endParaRPr>
          </a:p>
          <a:p>
            <a:r>
              <a:rPr lang="ja-JP" altLang="en-US" dirty="0">
                <a:latin typeface="ＭＳ 明朝" panose="02020609040205080304" pitchFamily="17" charset="-128"/>
                <a:ea typeface="ＭＳ 明朝" panose="02020609040205080304" pitchFamily="17" charset="-128"/>
              </a:rPr>
              <a:t>・サービス別では、</a:t>
            </a:r>
            <a:r>
              <a:rPr lang="en-US" altLang="ja-JP" dirty="0">
                <a:latin typeface="ＭＳ 明朝" panose="02020609040205080304" pitchFamily="17" charset="-128"/>
                <a:ea typeface="ＭＳ 明朝" panose="02020609040205080304" pitchFamily="17" charset="-128"/>
              </a:rPr>
              <a:t>H12</a:t>
            </a:r>
            <a:r>
              <a:rPr lang="ja-JP" altLang="en-US" dirty="0">
                <a:latin typeface="ＭＳ 明朝" panose="02020609040205080304" pitchFamily="17" charset="-128"/>
                <a:ea typeface="ＭＳ 明朝" panose="02020609040205080304" pitchFamily="17" charset="-128"/>
              </a:rPr>
              <a:t>年度から</a:t>
            </a:r>
            <a:r>
              <a:rPr lang="en-US" altLang="ja-JP" dirty="0">
                <a:latin typeface="ＭＳ 明朝" panose="02020609040205080304" pitchFamily="17" charset="-128"/>
                <a:ea typeface="ＭＳ 明朝" panose="02020609040205080304" pitchFamily="17" charset="-128"/>
              </a:rPr>
              <a:t>29</a:t>
            </a:r>
            <a:r>
              <a:rPr lang="ja-JP" altLang="en-US" dirty="0">
                <a:latin typeface="ＭＳ 明朝" panose="02020609040205080304" pitchFamily="17" charset="-128"/>
                <a:ea typeface="ＭＳ 明朝" panose="02020609040205080304" pitchFamily="17" charset="-128"/>
              </a:rPr>
              <a:t>年度にかけて、居宅サービスは</a:t>
            </a:r>
            <a:r>
              <a:rPr lang="en-US" altLang="ja-JP" dirty="0">
                <a:latin typeface="ＭＳ 明朝" panose="02020609040205080304" pitchFamily="17" charset="-128"/>
                <a:ea typeface="ＭＳ 明朝" panose="02020609040205080304" pitchFamily="17" charset="-128"/>
              </a:rPr>
              <a:t>2.9</a:t>
            </a:r>
            <a:r>
              <a:rPr lang="ja-JP" altLang="en-US" dirty="0">
                <a:latin typeface="ＭＳ 明朝" panose="02020609040205080304" pitchFamily="17" charset="-128"/>
                <a:ea typeface="ＭＳ 明朝" panose="02020609040205080304" pitchFamily="17" charset="-128"/>
              </a:rPr>
              <a:t>倍、地域密着型サービス</a:t>
            </a:r>
            <a:r>
              <a:rPr lang="en-US" altLang="ja-JP" dirty="0">
                <a:latin typeface="ＭＳ 明朝" panose="02020609040205080304" pitchFamily="17" charset="-128"/>
                <a:ea typeface="ＭＳ 明朝" panose="02020609040205080304" pitchFamily="17" charset="-128"/>
              </a:rPr>
              <a:t>9.2</a:t>
            </a:r>
            <a:r>
              <a:rPr lang="ja-JP" altLang="en-US" dirty="0">
                <a:latin typeface="ＭＳ 明朝" panose="02020609040205080304" pitchFamily="17" charset="-128"/>
                <a:ea typeface="ＭＳ 明朝" panose="02020609040205080304" pitchFamily="17" charset="-128"/>
              </a:rPr>
              <a:t>倍と、それぞれ伸びているのに対し、施設サービスは</a:t>
            </a:r>
            <a:r>
              <a:rPr lang="en-US" altLang="ja-JP" dirty="0">
                <a:latin typeface="ＭＳ 明朝" panose="02020609040205080304" pitchFamily="17" charset="-128"/>
                <a:ea typeface="ＭＳ 明朝" panose="02020609040205080304" pitchFamily="17" charset="-128"/>
              </a:rPr>
              <a:t>1.3</a:t>
            </a:r>
            <a:r>
              <a:rPr lang="ja-JP" altLang="en-US" dirty="0">
                <a:latin typeface="ＭＳ 明朝" panose="02020609040205080304" pitchFamily="17" charset="-128"/>
                <a:ea typeface="ＭＳ 明朝" panose="02020609040205080304" pitchFamily="17" charset="-128"/>
              </a:rPr>
              <a:t>倍の伸びに留まっている</a:t>
            </a:r>
            <a:endParaRPr lang="en-US" altLang="ja-JP" dirty="0">
              <a:latin typeface="ＭＳ 明朝" panose="02020609040205080304" pitchFamily="17" charset="-128"/>
              <a:ea typeface="ＭＳ 明朝" panose="02020609040205080304" pitchFamily="17" charset="-128"/>
            </a:endParaRPr>
          </a:p>
          <a:p>
            <a:r>
              <a:rPr kumimoji="1" lang="ja-JP" altLang="en-US" dirty="0">
                <a:latin typeface="ＭＳ 明朝" panose="02020609040205080304" pitchFamily="17" charset="-128"/>
                <a:ea typeface="ＭＳ 明朝" panose="02020609040205080304" pitchFamily="17" charset="-128"/>
              </a:rPr>
              <a:t>・</a:t>
            </a:r>
            <a:r>
              <a:rPr kumimoji="1" lang="en-US" altLang="ja-JP" dirty="0">
                <a:latin typeface="ＭＳ 明朝" panose="02020609040205080304" pitchFamily="17" charset="-128"/>
                <a:ea typeface="ＭＳ 明朝" panose="02020609040205080304" pitchFamily="17" charset="-128"/>
              </a:rPr>
              <a:t>29</a:t>
            </a:r>
            <a:r>
              <a:rPr kumimoji="1" lang="ja-JP" altLang="en-US" dirty="0">
                <a:latin typeface="ＭＳ 明朝" panose="02020609040205080304" pitchFamily="17" charset="-128"/>
                <a:ea typeface="ＭＳ 明朝" panose="02020609040205080304" pitchFamily="17" charset="-128"/>
              </a:rPr>
              <a:t>年度にやや減少しているが、これは先ほど説明した、介護予防の訪問介護、通所介護が総合事業に移管したことによることが大きく、国保連の数字もそれを示している</a:t>
            </a:r>
            <a:endParaRPr kumimoji="1" lang="en-US" altLang="ja-JP" dirty="0">
              <a:latin typeface="ＭＳ 明朝" panose="02020609040205080304" pitchFamily="17" charset="-128"/>
              <a:ea typeface="ＭＳ 明朝" panose="02020609040205080304" pitchFamily="17" charset="-128"/>
            </a:endParaRPr>
          </a:p>
          <a:p>
            <a:r>
              <a:rPr kumimoji="1" lang="ja-JP" altLang="en-US" dirty="0">
                <a:latin typeface="ＭＳ 明朝" panose="02020609040205080304" pitchFamily="17" charset="-128"/>
                <a:ea typeface="ＭＳ 明朝" panose="02020609040205080304" pitchFamily="17" charset="-128"/>
              </a:rPr>
              <a:t>・実質の受給者は増加を続けているといえる</a:t>
            </a:r>
          </a:p>
        </p:txBody>
      </p:sp>
      <p:sp>
        <p:nvSpPr>
          <p:cNvPr id="4" name="スライド番号プレースホルダー 3"/>
          <p:cNvSpPr>
            <a:spLocks noGrp="1"/>
          </p:cNvSpPr>
          <p:nvPr>
            <p:ph type="sldNum" sz="quarter" idx="10"/>
          </p:nvPr>
        </p:nvSpPr>
        <p:spPr/>
        <p:txBody>
          <a:bodyPr/>
          <a:lstStyle/>
          <a:p>
            <a:fld id="{FCC5CF16-935B-4337-ADFB-3EDBE052B27E}" type="slidenum">
              <a:rPr kumimoji="1" lang="ja-JP" altLang="en-US" smtClean="0"/>
              <a:t>5</a:t>
            </a:fld>
            <a:endParaRPr kumimoji="1" lang="ja-JP" altLang="en-US"/>
          </a:p>
        </p:txBody>
      </p:sp>
    </p:spTree>
    <p:extLst>
      <p:ext uri="{BB962C8B-B14F-4D97-AF65-F5344CB8AC3E}">
        <p14:creationId xmlns:p14="http://schemas.microsoft.com/office/powerpoint/2010/main" val="2520046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CE4FB90-6FB1-4183-9854-6F6151910880}" type="datetime1">
              <a:rPr kumimoji="1" lang="ja-JP" altLang="en-US" smtClean="0"/>
              <a:t>2023/12/28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6C9B55-2022-4715-B495-BF13EF004550}" type="slidenum">
              <a:rPr kumimoji="1" lang="ja-JP" altLang="en-US" smtClean="0"/>
              <a:t>‹#›</a:t>
            </a:fld>
            <a:endParaRPr kumimoji="1" lang="ja-JP" altLang="en-US"/>
          </a:p>
        </p:txBody>
      </p:sp>
    </p:spTree>
    <p:extLst>
      <p:ext uri="{BB962C8B-B14F-4D97-AF65-F5344CB8AC3E}">
        <p14:creationId xmlns:p14="http://schemas.microsoft.com/office/powerpoint/2010/main" val="967906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EBE8653-775D-43EF-BA89-02B00E9FFAD7}" type="datetime1">
              <a:rPr kumimoji="1" lang="ja-JP" altLang="en-US" smtClean="0"/>
              <a:t>2023/12/28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6C9B55-2022-4715-B495-BF13EF004550}" type="slidenum">
              <a:rPr kumimoji="1" lang="ja-JP" altLang="en-US" smtClean="0"/>
              <a:t>‹#›</a:t>
            </a:fld>
            <a:endParaRPr kumimoji="1" lang="ja-JP" altLang="en-US"/>
          </a:p>
        </p:txBody>
      </p:sp>
    </p:spTree>
    <p:extLst>
      <p:ext uri="{BB962C8B-B14F-4D97-AF65-F5344CB8AC3E}">
        <p14:creationId xmlns:p14="http://schemas.microsoft.com/office/powerpoint/2010/main" val="1809745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4BCBC7A-95A9-48D7-848E-6DFCC838E415}" type="datetime1">
              <a:rPr kumimoji="1" lang="ja-JP" altLang="en-US" smtClean="0"/>
              <a:t>2023/12/28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6C9B55-2022-4715-B495-BF13EF004550}" type="slidenum">
              <a:rPr kumimoji="1" lang="ja-JP" altLang="en-US" smtClean="0"/>
              <a:t>‹#›</a:t>
            </a:fld>
            <a:endParaRPr kumimoji="1" lang="ja-JP" altLang="en-US"/>
          </a:p>
        </p:txBody>
      </p:sp>
    </p:spTree>
    <p:extLst>
      <p:ext uri="{BB962C8B-B14F-4D97-AF65-F5344CB8AC3E}">
        <p14:creationId xmlns:p14="http://schemas.microsoft.com/office/powerpoint/2010/main" val="1242679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25A3935-969A-4F06-9715-A7D832498F5A}" type="datetime1">
              <a:rPr kumimoji="1" lang="ja-JP" altLang="en-US" smtClean="0"/>
              <a:t>2023/12/28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6C9B55-2022-4715-B495-BF13EF004550}" type="slidenum">
              <a:rPr kumimoji="1" lang="ja-JP" altLang="en-US" smtClean="0"/>
              <a:t>‹#›</a:t>
            </a:fld>
            <a:endParaRPr kumimoji="1" lang="ja-JP" altLang="en-US"/>
          </a:p>
        </p:txBody>
      </p:sp>
    </p:spTree>
    <p:extLst>
      <p:ext uri="{BB962C8B-B14F-4D97-AF65-F5344CB8AC3E}">
        <p14:creationId xmlns:p14="http://schemas.microsoft.com/office/powerpoint/2010/main" val="2698785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01DBBDC-4784-4EFA-9411-98AB7DB885D4}" type="datetime1">
              <a:rPr kumimoji="1" lang="ja-JP" altLang="en-US" smtClean="0"/>
              <a:t>2023/12/28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6C9B55-2022-4715-B495-BF13EF004550}" type="slidenum">
              <a:rPr kumimoji="1" lang="ja-JP" altLang="en-US" smtClean="0"/>
              <a:t>‹#›</a:t>
            </a:fld>
            <a:endParaRPr kumimoji="1" lang="ja-JP" altLang="en-US"/>
          </a:p>
        </p:txBody>
      </p:sp>
    </p:spTree>
    <p:extLst>
      <p:ext uri="{BB962C8B-B14F-4D97-AF65-F5344CB8AC3E}">
        <p14:creationId xmlns:p14="http://schemas.microsoft.com/office/powerpoint/2010/main" val="3653734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FB0A267-3212-4BA3-9520-334848CEC449}" type="datetime1">
              <a:rPr kumimoji="1" lang="ja-JP" altLang="en-US" smtClean="0"/>
              <a:t>2023/12/28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D6C9B55-2022-4715-B495-BF13EF004550}" type="slidenum">
              <a:rPr kumimoji="1" lang="ja-JP" altLang="en-US" smtClean="0"/>
              <a:t>‹#›</a:t>
            </a:fld>
            <a:endParaRPr kumimoji="1" lang="ja-JP" altLang="en-US"/>
          </a:p>
        </p:txBody>
      </p:sp>
    </p:spTree>
    <p:extLst>
      <p:ext uri="{BB962C8B-B14F-4D97-AF65-F5344CB8AC3E}">
        <p14:creationId xmlns:p14="http://schemas.microsoft.com/office/powerpoint/2010/main" val="1455070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42C4944-82A9-458A-8896-4C39D69177CC}" type="datetime1">
              <a:rPr kumimoji="1" lang="ja-JP" altLang="en-US" smtClean="0"/>
              <a:t>2023/12/28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D6C9B55-2022-4715-B495-BF13EF004550}" type="slidenum">
              <a:rPr kumimoji="1" lang="ja-JP" altLang="en-US" smtClean="0"/>
              <a:t>‹#›</a:t>
            </a:fld>
            <a:endParaRPr kumimoji="1" lang="ja-JP" altLang="en-US"/>
          </a:p>
        </p:txBody>
      </p:sp>
    </p:spTree>
    <p:extLst>
      <p:ext uri="{BB962C8B-B14F-4D97-AF65-F5344CB8AC3E}">
        <p14:creationId xmlns:p14="http://schemas.microsoft.com/office/powerpoint/2010/main" val="3169594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5CDE7E9-8AF1-4765-9859-B26350B2D039}" type="datetime1">
              <a:rPr kumimoji="1" lang="ja-JP" altLang="en-US" smtClean="0"/>
              <a:t>2023/12/28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D6C9B55-2022-4715-B495-BF13EF004550}" type="slidenum">
              <a:rPr kumimoji="1" lang="ja-JP" altLang="en-US" smtClean="0"/>
              <a:t>‹#›</a:t>
            </a:fld>
            <a:endParaRPr kumimoji="1" lang="ja-JP" altLang="en-US"/>
          </a:p>
        </p:txBody>
      </p:sp>
    </p:spTree>
    <p:extLst>
      <p:ext uri="{BB962C8B-B14F-4D97-AF65-F5344CB8AC3E}">
        <p14:creationId xmlns:p14="http://schemas.microsoft.com/office/powerpoint/2010/main" val="662701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18EFA57-214E-47AB-950C-5D5D8CDB2794}" type="datetime1">
              <a:rPr kumimoji="1" lang="ja-JP" altLang="en-US" smtClean="0"/>
              <a:t>2023/12/28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D6C9B55-2022-4715-B495-BF13EF004550}" type="slidenum">
              <a:rPr kumimoji="1" lang="ja-JP" altLang="en-US" smtClean="0"/>
              <a:t>‹#›</a:t>
            </a:fld>
            <a:endParaRPr kumimoji="1" lang="ja-JP" altLang="en-US"/>
          </a:p>
        </p:txBody>
      </p:sp>
    </p:spTree>
    <p:extLst>
      <p:ext uri="{BB962C8B-B14F-4D97-AF65-F5344CB8AC3E}">
        <p14:creationId xmlns:p14="http://schemas.microsoft.com/office/powerpoint/2010/main" val="174786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04AAE0B-48D0-4D4D-A7BB-CB7B8CF4C4B2}" type="datetime1">
              <a:rPr kumimoji="1" lang="ja-JP" altLang="en-US" smtClean="0"/>
              <a:t>2023/12/28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D6C9B55-2022-4715-B495-BF13EF004550}" type="slidenum">
              <a:rPr kumimoji="1" lang="ja-JP" altLang="en-US" smtClean="0"/>
              <a:t>‹#›</a:t>
            </a:fld>
            <a:endParaRPr kumimoji="1" lang="ja-JP" altLang="en-US"/>
          </a:p>
        </p:txBody>
      </p:sp>
    </p:spTree>
    <p:extLst>
      <p:ext uri="{BB962C8B-B14F-4D97-AF65-F5344CB8AC3E}">
        <p14:creationId xmlns:p14="http://schemas.microsoft.com/office/powerpoint/2010/main" val="2967912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013BBC8-68AD-45BA-A515-ACAE71039141}" type="datetime1">
              <a:rPr kumimoji="1" lang="ja-JP" altLang="en-US" smtClean="0"/>
              <a:t>2023/12/28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D6C9B55-2022-4715-B495-BF13EF004550}" type="slidenum">
              <a:rPr kumimoji="1" lang="ja-JP" altLang="en-US" smtClean="0"/>
              <a:t>‹#›</a:t>
            </a:fld>
            <a:endParaRPr kumimoji="1" lang="ja-JP" altLang="en-US"/>
          </a:p>
        </p:txBody>
      </p:sp>
    </p:spTree>
    <p:extLst>
      <p:ext uri="{BB962C8B-B14F-4D97-AF65-F5344CB8AC3E}">
        <p14:creationId xmlns:p14="http://schemas.microsoft.com/office/powerpoint/2010/main" val="3518832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8A4043-F430-42E8-8231-E5F66207FAF9}" type="datetime1">
              <a:rPr kumimoji="1" lang="ja-JP" altLang="en-US" smtClean="0"/>
              <a:t>2023/12/28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6C9B55-2022-4715-B495-BF13EF004550}" type="slidenum">
              <a:rPr kumimoji="1" lang="ja-JP" altLang="en-US" smtClean="0"/>
              <a:t>‹#›</a:t>
            </a:fld>
            <a:endParaRPr kumimoji="1" lang="ja-JP" altLang="en-US"/>
          </a:p>
        </p:txBody>
      </p:sp>
    </p:spTree>
    <p:extLst>
      <p:ext uri="{BB962C8B-B14F-4D97-AF65-F5344CB8AC3E}">
        <p14:creationId xmlns:p14="http://schemas.microsoft.com/office/powerpoint/2010/main" val="4266214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グラフ 7"/>
          <p:cNvGraphicFramePr/>
          <p:nvPr>
            <p:extLst/>
          </p:nvPr>
        </p:nvGraphicFramePr>
        <p:xfrm>
          <a:off x="334382" y="1305310"/>
          <a:ext cx="8712968" cy="5552690"/>
        </p:xfrm>
        <a:graphic>
          <a:graphicData uri="http://schemas.openxmlformats.org/drawingml/2006/chart">
            <c:chart xmlns:c="http://schemas.openxmlformats.org/drawingml/2006/chart" xmlns:r="http://schemas.openxmlformats.org/officeDocument/2006/relationships" r:id="rId3"/>
          </a:graphicData>
        </a:graphic>
      </p:graphicFrame>
      <p:sp>
        <p:nvSpPr>
          <p:cNvPr id="9" name="Oval 29"/>
          <p:cNvSpPr>
            <a:spLocks noChangeArrowheads="1"/>
          </p:cNvSpPr>
          <p:nvPr/>
        </p:nvSpPr>
        <p:spPr bwMode="auto">
          <a:xfrm>
            <a:off x="802621" y="3535974"/>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2,294</a:t>
            </a:r>
          </a:p>
        </p:txBody>
      </p:sp>
      <p:graphicFrame>
        <p:nvGraphicFramePr>
          <p:cNvPr id="14" name="表 13"/>
          <p:cNvGraphicFramePr>
            <a:graphicFrameLocks noGrp="1"/>
          </p:cNvGraphicFramePr>
          <p:nvPr>
            <p:extLst/>
          </p:nvPr>
        </p:nvGraphicFramePr>
        <p:xfrm>
          <a:off x="352724" y="764704"/>
          <a:ext cx="8694627" cy="1259840"/>
        </p:xfrm>
        <a:graphic>
          <a:graphicData uri="http://schemas.openxmlformats.org/drawingml/2006/table">
            <a:tbl>
              <a:tblPr firstRow="1" bandRow="1">
                <a:tableStyleId>{8799B23B-EC83-4686-B30A-512413B5E67A}</a:tableStyleId>
              </a:tblPr>
              <a:tblGrid>
                <a:gridCol w="1927736">
                  <a:extLst>
                    <a:ext uri="{9D8B030D-6E8A-4147-A177-3AD203B41FA5}">
                      <a16:colId xmlns:a16="http://schemas.microsoft.com/office/drawing/2014/main" val="20000"/>
                    </a:ext>
                  </a:extLst>
                </a:gridCol>
                <a:gridCol w="1683473">
                  <a:extLst>
                    <a:ext uri="{9D8B030D-6E8A-4147-A177-3AD203B41FA5}">
                      <a16:colId xmlns:a16="http://schemas.microsoft.com/office/drawing/2014/main" val="20001"/>
                    </a:ext>
                  </a:extLst>
                </a:gridCol>
                <a:gridCol w="1709200">
                  <a:extLst>
                    <a:ext uri="{9D8B030D-6E8A-4147-A177-3AD203B41FA5}">
                      <a16:colId xmlns:a16="http://schemas.microsoft.com/office/drawing/2014/main" val="20002"/>
                    </a:ext>
                  </a:extLst>
                </a:gridCol>
                <a:gridCol w="3374218">
                  <a:extLst>
                    <a:ext uri="{9D8B030D-6E8A-4147-A177-3AD203B41FA5}">
                      <a16:colId xmlns:a16="http://schemas.microsoft.com/office/drawing/2014/main" val="20003"/>
                    </a:ext>
                  </a:extLst>
                </a:gridCol>
              </a:tblGrid>
              <a:tr h="370840">
                <a:tc>
                  <a:txBody>
                    <a:bodyPr/>
                    <a:lstStyle/>
                    <a:p>
                      <a:endParaRPr kumimoji="1" lang="ja-JP" altLang="en-US" dirty="0"/>
                    </a:p>
                  </a:txBody>
                  <a:tcPr anchor="ctr"/>
                </a:tc>
                <a:tc>
                  <a:txBody>
                    <a:bodyPr/>
                    <a:lstStyle/>
                    <a:p>
                      <a:pPr algn="ctr"/>
                      <a:r>
                        <a:rPr kumimoji="1" lang="en-US" altLang="ja-JP" sz="1400" b="0" dirty="0">
                          <a:latin typeface="メイリオ" panose="020B0604030504040204" pitchFamily="50" charset="-128"/>
                          <a:ea typeface="メイリオ" panose="020B0604030504040204" pitchFamily="50" charset="-128"/>
                          <a:cs typeface="メイリオ" panose="020B0604030504040204" pitchFamily="50" charset="-128"/>
                        </a:rPr>
                        <a:t>(H12</a:t>
                      </a:r>
                      <a:r>
                        <a:rPr kumimoji="1" lang="ja-JP" altLang="en-US" sz="1400" b="0" dirty="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400" b="0" dirty="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400" b="0" dirty="0">
                          <a:latin typeface="メイリオ" panose="020B0604030504040204" pitchFamily="50" charset="-128"/>
                          <a:ea typeface="メイリオ" panose="020B0604030504040204" pitchFamily="50" charset="-128"/>
                          <a:cs typeface="メイリオ" panose="020B0604030504040204" pitchFamily="50" charset="-128"/>
                        </a:rPr>
                        <a:t>月現在）</a:t>
                      </a:r>
                    </a:p>
                  </a:txBody>
                  <a:tcPr anchor="ctr"/>
                </a:tc>
                <a:tc>
                  <a:txBody>
                    <a:bodyPr/>
                    <a:lstStyle/>
                    <a:p>
                      <a:pPr algn="ctr"/>
                      <a:r>
                        <a:rPr kumimoji="1"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rPr>
                        <a:t>(R5</a:t>
                      </a:r>
                      <a:r>
                        <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月現在）</a:t>
                      </a:r>
                    </a:p>
                  </a:txBody>
                  <a:tcPr anchor="ctr"/>
                </a:tc>
                <a:tc>
                  <a:txBody>
                    <a:bodyPr/>
                    <a:lstStyle/>
                    <a:p>
                      <a:endParaRPr kumimoji="1" lang="ja-JP" altLang="en-US" b="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0"/>
                  </a:ext>
                </a:extLst>
              </a:tr>
              <a:tr h="370840">
                <a:tc>
                  <a:txBody>
                    <a:bodyPr/>
                    <a:lstStyle/>
                    <a:p>
                      <a:r>
                        <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rPr>
                        <a:t>１号被保険者数</a:t>
                      </a:r>
                    </a:p>
                  </a:txBody>
                  <a:tcPr anchor="ctr"/>
                </a:tc>
                <a:tc>
                  <a:txBody>
                    <a:bodyPr/>
                    <a:lstStyle/>
                    <a:p>
                      <a:pPr algn="r"/>
                      <a:r>
                        <a:rPr kumimoji="1" lang="en-US" altLang="ja-JP" sz="1600" b="0" dirty="0">
                          <a:latin typeface="メイリオ" panose="020B0604030504040204" pitchFamily="50" charset="-128"/>
                          <a:ea typeface="メイリオ" panose="020B0604030504040204" pitchFamily="50" charset="-128"/>
                          <a:cs typeface="メイリオ" panose="020B0604030504040204" pitchFamily="50" charset="-128"/>
                        </a:rPr>
                        <a:t>229,414</a:t>
                      </a:r>
                      <a:r>
                        <a:rPr kumimoji="1" lang="ja-JP" altLang="en-US" sz="1200" b="0" dirty="0">
                          <a:latin typeface="メイリオ" panose="020B0604030504040204" pitchFamily="50" charset="-128"/>
                          <a:ea typeface="メイリオ" panose="020B0604030504040204" pitchFamily="50" charset="-128"/>
                          <a:cs typeface="メイリオ" panose="020B0604030504040204" pitchFamily="50" charset="-128"/>
                        </a:rPr>
                        <a:t>人</a:t>
                      </a:r>
                    </a:p>
                  </a:txBody>
                  <a:tcPr anchor="ctr"/>
                </a:tc>
                <a:tc>
                  <a:txBody>
                    <a:bodyPr/>
                    <a:lstStyle/>
                    <a:p>
                      <a:pPr algn="r"/>
                      <a:r>
                        <a:rPr kumimoji="1"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rPr>
                        <a:t>333,174</a:t>
                      </a:r>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対</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H12</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月比</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103,760</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人</a:t>
                      </a:r>
                      <a:r>
                        <a:rPr kumimoji="1" lang="ja-JP" altLang="en-US" sz="1400" baseline="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400" baseline="0"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400" baseline="0" dirty="0" smtClean="0">
                          <a:latin typeface="メイリオ" panose="020B0604030504040204" pitchFamily="50" charset="-128"/>
                          <a:ea typeface="メイリオ" panose="020B0604030504040204" pitchFamily="50" charset="-128"/>
                          <a:cs typeface="メイリオ" panose="020B0604030504040204" pitchFamily="50" charset="-128"/>
                        </a:rPr>
                        <a:t>45%</a:t>
                      </a:r>
                      <a:r>
                        <a:rPr kumimoji="1" lang="ja-JP" altLang="en-US" sz="1400" baseline="0" dirty="0" smtClean="0">
                          <a:latin typeface="メイリオ" panose="020B0604030504040204" pitchFamily="50" charset="-128"/>
                          <a:ea typeface="メイリオ" panose="020B0604030504040204" pitchFamily="50" charset="-128"/>
                          <a:cs typeface="メイリオ" panose="020B0604030504040204" pitchFamily="50" charset="-128"/>
                        </a:rPr>
                        <a:t>増</a:t>
                      </a:r>
                      <a:r>
                        <a:rPr kumimoji="1" lang="ja-JP" altLang="en-US" sz="1400" baseline="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1"/>
                  </a:ext>
                </a:extLst>
              </a:tr>
              <a:tr h="370840">
                <a:tc>
                  <a:txBody>
                    <a:bodyPr/>
                    <a:lstStyle/>
                    <a:p>
                      <a:r>
                        <a:rPr kumimoji="1" lang="ja-JP" altLang="en-US" sz="1600" b="1" baseline="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うち</a:t>
                      </a:r>
                      <a:r>
                        <a:rPr kumimoji="1" lang="en-US" altLang="ja-JP" sz="1600" b="1" dirty="0">
                          <a:latin typeface="メイリオ" panose="020B0604030504040204" pitchFamily="50" charset="-128"/>
                          <a:ea typeface="メイリオ" panose="020B0604030504040204" pitchFamily="50" charset="-128"/>
                          <a:cs typeface="メイリオ" panose="020B0604030504040204" pitchFamily="50" charset="-128"/>
                        </a:rPr>
                        <a:t>75</a:t>
                      </a:r>
                      <a:r>
                        <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歳以上</a:t>
                      </a:r>
                    </a:p>
                  </a:txBody>
                  <a:tcPr anchor="ctr"/>
                </a:tc>
                <a:tc>
                  <a:txBody>
                    <a:bodyPr/>
                    <a:lstStyle/>
                    <a:p>
                      <a:pPr algn="r"/>
                      <a:r>
                        <a:rPr kumimoji="1" lang="en-US" altLang="ja-JP" sz="1600" b="0" dirty="0">
                          <a:latin typeface="メイリオ" panose="020B0604030504040204" pitchFamily="50" charset="-128"/>
                          <a:ea typeface="メイリオ" panose="020B0604030504040204" pitchFamily="50" charset="-128"/>
                          <a:cs typeface="メイリオ" panose="020B0604030504040204" pitchFamily="50" charset="-128"/>
                        </a:rPr>
                        <a:t>98,927</a:t>
                      </a:r>
                      <a:r>
                        <a:rPr kumimoji="1" lang="ja-JP" altLang="en-US" sz="1200" b="0" dirty="0">
                          <a:latin typeface="メイリオ" panose="020B0604030504040204" pitchFamily="50" charset="-128"/>
                          <a:ea typeface="メイリオ" panose="020B0604030504040204" pitchFamily="50" charset="-128"/>
                          <a:cs typeface="メイリオ" panose="020B0604030504040204" pitchFamily="50" charset="-128"/>
                        </a:rPr>
                        <a:t>人</a:t>
                      </a:r>
                    </a:p>
                  </a:txBody>
                  <a:tcPr anchor="ctr"/>
                </a:tc>
                <a:tc>
                  <a:txBody>
                    <a:bodyPr/>
                    <a:lstStyle/>
                    <a:p>
                      <a:pPr algn="r"/>
                      <a:r>
                        <a:rPr kumimoji="1"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rPr>
                        <a:t>187,079</a:t>
                      </a:r>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対</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H12</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月比</a:t>
                      </a: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+88,152</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人</a:t>
                      </a:r>
                      <a:r>
                        <a:rPr kumimoji="1" lang="ja-JP" altLang="en-US" sz="1400" baseline="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400" baseline="0" dirty="0" smtClean="0">
                          <a:latin typeface="メイリオ" panose="020B0604030504040204" pitchFamily="50" charset="-128"/>
                          <a:ea typeface="メイリオ" panose="020B0604030504040204" pitchFamily="50" charset="-128"/>
                          <a:cs typeface="メイリオ" panose="020B0604030504040204" pitchFamily="50" charset="-128"/>
                        </a:rPr>
                        <a:t>+89%</a:t>
                      </a:r>
                      <a:r>
                        <a:rPr kumimoji="1" lang="ja-JP" altLang="en-US" sz="1400" baseline="0" dirty="0">
                          <a:latin typeface="メイリオ" panose="020B0604030504040204" pitchFamily="50" charset="-128"/>
                          <a:ea typeface="メイリオ" panose="020B0604030504040204" pitchFamily="50" charset="-128"/>
                          <a:cs typeface="メイリオ" panose="020B0604030504040204" pitchFamily="50" charset="-128"/>
                        </a:rPr>
                        <a:t>増）</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2"/>
                  </a:ext>
                </a:extLst>
              </a:tr>
            </a:tbl>
          </a:graphicData>
        </a:graphic>
      </p:graphicFrame>
      <p:sp>
        <p:nvSpPr>
          <p:cNvPr id="11" name="Oval 27"/>
          <p:cNvSpPr>
            <a:spLocks noChangeArrowheads="1"/>
          </p:cNvSpPr>
          <p:nvPr/>
        </p:nvSpPr>
        <p:spPr bwMode="auto">
          <a:xfrm>
            <a:off x="50338" y="4221460"/>
            <a:ext cx="834991" cy="504055"/>
          </a:xfrm>
          <a:prstGeom prst="ellipse">
            <a:avLst/>
          </a:prstGeom>
          <a:solidFill>
            <a:srgbClr val="FFFF99"/>
          </a:solidFill>
          <a:ln w="9525" algn="ctr">
            <a:solidFill>
              <a:schemeClr val="tx1"/>
            </a:solid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buFontTx/>
              <a:buNone/>
            </a:pPr>
            <a:r>
              <a:rPr lang="en-US" altLang="ja-JP" sz="1200" b="1">
                <a:latin typeface="メイリオ" panose="020B0604030504040204" pitchFamily="50" charset="-128"/>
                <a:ea typeface="メイリオ" panose="020B0604030504040204" pitchFamily="50" charset="-128"/>
                <a:cs typeface="メイリオ" panose="020B0604030504040204" pitchFamily="50" charset="-128"/>
              </a:rPr>
              <a:t>75</a:t>
            </a:r>
            <a:r>
              <a:rPr lang="ja-JP" altLang="en-US" sz="1200" b="1">
                <a:latin typeface="メイリオ" panose="020B0604030504040204" pitchFamily="50" charset="-128"/>
                <a:ea typeface="メイリオ" panose="020B0604030504040204" pitchFamily="50" charset="-128"/>
                <a:cs typeface="メイリオ" panose="020B0604030504040204" pitchFamily="50" charset="-128"/>
              </a:rPr>
              <a:t>歳以上</a:t>
            </a:r>
          </a:p>
        </p:txBody>
      </p:sp>
      <p:sp>
        <p:nvSpPr>
          <p:cNvPr id="12" name="Oval 28"/>
          <p:cNvSpPr>
            <a:spLocks noChangeArrowheads="1"/>
          </p:cNvSpPr>
          <p:nvPr/>
        </p:nvSpPr>
        <p:spPr bwMode="auto">
          <a:xfrm>
            <a:off x="28080" y="5229200"/>
            <a:ext cx="857250" cy="511552"/>
          </a:xfrm>
          <a:prstGeom prst="ellipse">
            <a:avLst/>
          </a:prstGeom>
          <a:solidFill>
            <a:schemeClr val="accent1">
              <a:lumMod val="60000"/>
              <a:lumOff val="40000"/>
            </a:schemeClr>
          </a:solidFill>
          <a:ln w="9525" algn="ctr">
            <a:solidFill>
              <a:schemeClr val="tx1"/>
            </a:solid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buFontTx/>
              <a:buNone/>
            </a:pPr>
            <a:r>
              <a:rPr lang="en-US" altLang="ja-JP" sz="1200" b="1">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65</a:t>
            </a:r>
            <a:r>
              <a:rPr lang="ja-JP" altLang="en-US" sz="1200" b="1">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b="1">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74</a:t>
            </a:r>
            <a:r>
              <a:rPr lang="ja-JP" altLang="en-US" sz="1200" b="1">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歳</a:t>
            </a:r>
          </a:p>
        </p:txBody>
      </p:sp>
      <p:sp>
        <p:nvSpPr>
          <p:cNvPr id="20" name="Oval 29"/>
          <p:cNvSpPr>
            <a:spLocks noChangeArrowheads="1"/>
          </p:cNvSpPr>
          <p:nvPr/>
        </p:nvSpPr>
        <p:spPr bwMode="auto">
          <a:xfrm>
            <a:off x="1195673" y="3265621"/>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2,544</a:t>
            </a:r>
          </a:p>
        </p:txBody>
      </p:sp>
      <p:sp>
        <p:nvSpPr>
          <p:cNvPr id="21" name="Oval 29"/>
          <p:cNvSpPr>
            <a:spLocks noChangeArrowheads="1"/>
          </p:cNvSpPr>
          <p:nvPr/>
        </p:nvSpPr>
        <p:spPr bwMode="auto">
          <a:xfrm>
            <a:off x="1601127" y="3234096"/>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2,596</a:t>
            </a:r>
            <a:endPar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Oval 29"/>
          <p:cNvSpPr>
            <a:spLocks noChangeArrowheads="1"/>
          </p:cNvSpPr>
          <p:nvPr/>
        </p:nvSpPr>
        <p:spPr bwMode="auto">
          <a:xfrm>
            <a:off x="1994304" y="3176182"/>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2,673</a:t>
            </a:r>
            <a:endPar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Oval 29"/>
          <p:cNvSpPr>
            <a:spLocks noChangeArrowheads="1"/>
          </p:cNvSpPr>
          <p:nvPr/>
        </p:nvSpPr>
        <p:spPr bwMode="auto">
          <a:xfrm>
            <a:off x="2378549" y="3121621"/>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2,726</a:t>
            </a:r>
            <a:endPar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Oval 29"/>
          <p:cNvSpPr>
            <a:spLocks noChangeArrowheads="1"/>
          </p:cNvSpPr>
          <p:nvPr/>
        </p:nvSpPr>
        <p:spPr bwMode="auto">
          <a:xfrm>
            <a:off x="2785870" y="3067060"/>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2,787</a:t>
            </a:r>
            <a:endPar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Oval 29"/>
          <p:cNvSpPr>
            <a:spLocks noChangeArrowheads="1"/>
          </p:cNvSpPr>
          <p:nvPr/>
        </p:nvSpPr>
        <p:spPr bwMode="auto">
          <a:xfrm>
            <a:off x="3177180" y="2996899"/>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2,840</a:t>
            </a:r>
            <a:endPar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Oval 29"/>
          <p:cNvSpPr>
            <a:spLocks noChangeArrowheads="1"/>
          </p:cNvSpPr>
          <p:nvPr/>
        </p:nvSpPr>
        <p:spPr bwMode="auto">
          <a:xfrm>
            <a:off x="3568490" y="2990473"/>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2,841</a:t>
            </a:r>
            <a:endPar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Oval 29"/>
          <p:cNvSpPr>
            <a:spLocks noChangeArrowheads="1"/>
          </p:cNvSpPr>
          <p:nvPr/>
        </p:nvSpPr>
        <p:spPr bwMode="auto">
          <a:xfrm>
            <a:off x="3957719" y="2954895"/>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2,907</a:t>
            </a:r>
            <a:endPar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Oval 29"/>
          <p:cNvSpPr>
            <a:spLocks noChangeArrowheads="1"/>
          </p:cNvSpPr>
          <p:nvPr/>
        </p:nvSpPr>
        <p:spPr bwMode="auto">
          <a:xfrm>
            <a:off x="4346634" y="2834872"/>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3,019</a:t>
            </a:r>
            <a:endPar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Oval 29"/>
          <p:cNvSpPr>
            <a:spLocks noChangeArrowheads="1"/>
          </p:cNvSpPr>
          <p:nvPr/>
        </p:nvSpPr>
        <p:spPr bwMode="auto">
          <a:xfrm>
            <a:off x="4736984" y="2714206"/>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3,117</a:t>
            </a:r>
            <a:endPar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Oval 29"/>
          <p:cNvSpPr>
            <a:spLocks noChangeArrowheads="1"/>
          </p:cNvSpPr>
          <p:nvPr/>
        </p:nvSpPr>
        <p:spPr bwMode="auto">
          <a:xfrm>
            <a:off x="5132573" y="2662674"/>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3,199</a:t>
            </a:r>
            <a:endPar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Oval 29"/>
          <p:cNvSpPr>
            <a:spLocks noChangeArrowheads="1"/>
          </p:cNvSpPr>
          <p:nvPr/>
        </p:nvSpPr>
        <p:spPr bwMode="auto">
          <a:xfrm>
            <a:off x="5901122" y="2566536"/>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3,292</a:t>
            </a:r>
            <a:endPar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Oval 29"/>
          <p:cNvSpPr>
            <a:spLocks noChangeArrowheads="1"/>
          </p:cNvSpPr>
          <p:nvPr/>
        </p:nvSpPr>
        <p:spPr bwMode="auto">
          <a:xfrm>
            <a:off x="5510784" y="2596841"/>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3,259</a:t>
            </a:r>
            <a:endPar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Oval 29"/>
          <p:cNvSpPr>
            <a:spLocks noChangeArrowheads="1"/>
          </p:cNvSpPr>
          <p:nvPr/>
        </p:nvSpPr>
        <p:spPr bwMode="auto">
          <a:xfrm>
            <a:off x="6710902" y="2532941"/>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3,339</a:t>
            </a:r>
            <a:endPar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Oval 29"/>
          <p:cNvSpPr>
            <a:spLocks noChangeArrowheads="1"/>
          </p:cNvSpPr>
          <p:nvPr/>
        </p:nvSpPr>
        <p:spPr bwMode="auto">
          <a:xfrm>
            <a:off x="6304844" y="2532941"/>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3,319</a:t>
            </a:r>
            <a:endPar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Oval 29"/>
          <p:cNvSpPr>
            <a:spLocks noChangeArrowheads="1"/>
          </p:cNvSpPr>
          <p:nvPr/>
        </p:nvSpPr>
        <p:spPr bwMode="auto">
          <a:xfrm>
            <a:off x="7085620" y="2515449"/>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3,356</a:t>
            </a:r>
            <a:endPar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Text Box 35"/>
          <p:cNvSpPr txBox="1">
            <a:spLocks noChangeArrowheads="1"/>
          </p:cNvSpPr>
          <p:nvPr/>
        </p:nvSpPr>
        <p:spPr bwMode="auto">
          <a:xfrm>
            <a:off x="7858233" y="2211843"/>
            <a:ext cx="1008077"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1" hangingPunct="1">
              <a:spcBef>
                <a:spcPct val="50000"/>
              </a:spcBef>
              <a:buFontTx/>
              <a:buNone/>
            </a:pPr>
            <a:r>
              <a:rPr lang="ja-JP" altLang="en-US" sz="1000" dirty="0">
                <a:solidFill>
                  <a:srgbClr val="000000"/>
                </a:solidFill>
                <a:latin typeface="ＭＳ ゴシック" pitchFamily="49" charset="-128"/>
                <a:ea typeface="ＭＳ ゴシック" pitchFamily="49" charset="-128"/>
              </a:rPr>
              <a:t>単位：百人</a:t>
            </a:r>
          </a:p>
        </p:txBody>
      </p:sp>
      <p:sp>
        <p:nvSpPr>
          <p:cNvPr id="37" name="テキスト ボックス 36"/>
          <p:cNvSpPr txBox="1"/>
          <p:nvPr/>
        </p:nvSpPr>
        <p:spPr>
          <a:xfrm>
            <a:off x="-2" y="-27384"/>
            <a:ext cx="9144000" cy="502702"/>
          </a:xfrm>
          <a:prstGeom prst="rect">
            <a:avLst/>
          </a:prstGeom>
          <a:solidFill>
            <a:schemeClr val="accent3">
              <a:lumMod val="40000"/>
              <a:lumOff val="60000"/>
            </a:schemeClr>
          </a:solidFill>
        </p:spPr>
        <p:txBody>
          <a:bodyPr wrap="square" rtlCol="0">
            <a:spAutoFit/>
          </a:bodyPr>
          <a:lstStyle/>
          <a:p>
            <a:pPr algn="ctr">
              <a:lnSpc>
                <a:spcPts val="3200"/>
              </a:lnSpc>
            </a:pPr>
            <a:r>
              <a:rPr lang="ja-JP" altLang="en-US" sz="2400" b="1" dirty="0" smtClean="0">
                <a:solidFill>
                  <a:srgbClr val="336600"/>
                </a:solidFill>
                <a:latin typeface="メイリオ" panose="020B0604030504040204" pitchFamily="50" charset="-128"/>
                <a:ea typeface="メイリオ" panose="020B0604030504040204" pitchFamily="50" charset="-128"/>
                <a:cs typeface="メイリオ" panose="020B0604030504040204" pitchFamily="50" charset="-128"/>
              </a:rPr>
              <a:t>（１）富山県</a:t>
            </a:r>
            <a:r>
              <a:rPr lang="ja-JP" altLang="en-US" sz="2400" b="1" dirty="0">
                <a:solidFill>
                  <a:srgbClr val="336600"/>
                </a:solidFill>
                <a:latin typeface="メイリオ" panose="020B0604030504040204" pitchFamily="50" charset="-128"/>
                <a:ea typeface="メイリオ" panose="020B0604030504040204" pitchFamily="50" charset="-128"/>
                <a:cs typeface="メイリオ" panose="020B0604030504040204" pitchFamily="50" charset="-128"/>
              </a:rPr>
              <a:t>における</a:t>
            </a:r>
            <a:r>
              <a:rPr lang="en-US" altLang="ja-JP" sz="2400" b="1" dirty="0">
                <a:solidFill>
                  <a:srgbClr val="336600"/>
                </a:solidFill>
                <a:latin typeface="メイリオ" panose="020B0604030504040204" pitchFamily="50" charset="-128"/>
                <a:ea typeface="メイリオ" panose="020B0604030504040204" pitchFamily="50" charset="-128"/>
                <a:cs typeface="メイリオ" panose="020B0604030504040204" pitchFamily="50" charset="-128"/>
              </a:rPr>
              <a:t>65</a:t>
            </a:r>
            <a:r>
              <a:rPr lang="ja-JP" altLang="en-US" sz="2400" b="1" dirty="0">
                <a:solidFill>
                  <a:srgbClr val="336600"/>
                </a:solidFill>
                <a:latin typeface="メイリオ" panose="020B0604030504040204" pitchFamily="50" charset="-128"/>
                <a:ea typeface="メイリオ" panose="020B0604030504040204" pitchFamily="50" charset="-128"/>
                <a:cs typeface="メイリオ" panose="020B0604030504040204" pitchFamily="50" charset="-128"/>
              </a:rPr>
              <a:t>歳以上人口（第</a:t>
            </a:r>
            <a:r>
              <a:rPr lang="en-US" altLang="ja-JP" sz="2400" b="1" dirty="0">
                <a:solidFill>
                  <a:srgbClr val="336600"/>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2400" b="1" dirty="0">
                <a:solidFill>
                  <a:srgbClr val="336600"/>
                </a:solidFill>
                <a:latin typeface="メイリオ" panose="020B0604030504040204" pitchFamily="50" charset="-128"/>
                <a:ea typeface="メイリオ" panose="020B0604030504040204" pitchFamily="50" charset="-128"/>
                <a:cs typeface="メイリオ" panose="020B0604030504040204" pitchFamily="50" charset="-128"/>
              </a:rPr>
              <a:t>号被保険者）の推移</a:t>
            </a:r>
          </a:p>
        </p:txBody>
      </p:sp>
      <p:sp>
        <p:nvSpPr>
          <p:cNvPr id="3" name="角丸四角形 2"/>
          <p:cNvSpPr/>
          <p:nvPr/>
        </p:nvSpPr>
        <p:spPr>
          <a:xfrm>
            <a:off x="8250503" y="3751719"/>
            <a:ext cx="612000" cy="469741"/>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dirty="0"/>
              <a:t>構成比</a:t>
            </a:r>
            <a:endParaRPr lang="en-US" altLang="ja-JP" sz="1000" dirty="0"/>
          </a:p>
          <a:p>
            <a:pPr algn="ctr"/>
            <a:r>
              <a:rPr kumimoji="1" lang="en-US" altLang="ja-JP" sz="1000" dirty="0" smtClean="0"/>
              <a:t>56.</a:t>
            </a:r>
            <a:r>
              <a:rPr lang="en-US" altLang="ja-JP" sz="1000" dirty="0" smtClean="0"/>
              <a:t>2</a:t>
            </a:r>
            <a:r>
              <a:rPr kumimoji="1" lang="en-US" altLang="ja-JP" sz="1000" dirty="0" smtClean="0"/>
              <a:t>%</a:t>
            </a:r>
            <a:endParaRPr kumimoji="1" lang="ja-JP" altLang="en-US" sz="1000" dirty="0"/>
          </a:p>
        </p:txBody>
      </p:sp>
      <p:sp>
        <p:nvSpPr>
          <p:cNvPr id="38" name="Oval 29"/>
          <p:cNvSpPr>
            <a:spLocks noChangeArrowheads="1"/>
          </p:cNvSpPr>
          <p:nvPr/>
        </p:nvSpPr>
        <p:spPr bwMode="auto">
          <a:xfrm>
            <a:off x="7471355" y="2487111"/>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3,364</a:t>
            </a:r>
            <a:endPar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Oval 29"/>
          <p:cNvSpPr>
            <a:spLocks noChangeArrowheads="1"/>
          </p:cNvSpPr>
          <p:nvPr/>
        </p:nvSpPr>
        <p:spPr bwMode="auto">
          <a:xfrm>
            <a:off x="7865074" y="2500276"/>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3,356</a:t>
            </a:r>
            <a:endPar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Oval 29"/>
          <p:cNvSpPr>
            <a:spLocks noChangeArrowheads="1"/>
          </p:cNvSpPr>
          <p:nvPr/>
        </p:nvSpPr>
        <p:spPr bwMode="auto">
          <a:xfrm>
            <a:off x="8259352" y="2522256"/>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3,332</a:t>
            </a:r>
          </a:p>
        </p:txBody>
      </p:sp>
      <p:sp>
        <p:nvSpPr>
          <p:cNvPr id="2" name="スライド番号プレースホルダー 1">
            <a:extLst>
              <a:ext uri="{FF2B5EF4-FFF2-40B4-BE49-F238E27FC236}">
                <a16:creationId xmlns:a16="http://schemas.microsoft.com/office/drawing/2014/main" id="{D87E4C75-E48D-4B11-8C86-EE39CE634483}"/>
              </a:ext>
            </a:extLst>
          </p:cNvPr>
          <p:cNvSpPr>
            <a:spLocks noGrp="1"/>
          </p:cNvSpPr>
          <p:nvPr>
            <p:ph type="sldNum" sz="quarter" idx="12"/>
          </p:nvPr>
        </p:nvSpPr>
        <p:spPr>
          <a:xfrm>
            <a:off x="6859080" y="6448915"/>
            <a:ext cx="2133600" cy="365125"/>
          </a:xfrm>
        </p:spPr>
        <p:txBody>
          <a:bodyPr/>
          <a:lstStyle/>
          <a:p>
            <a:r>
              <a:rPr kumimoji="1" lang="ja-JP" altLang="en-US" dirty="0"/>
              <a:t>８</a:t>
            </a:r>
          </a:p>
        </p:txBody>
      </p:sp>
    </p:spTree>
    <p:extLst>
      <p:ext uri="{BB962C8B-B14F-4D97-AF65-F5344CB8AC3E}">
        <p14:creationId xmlns:p14="http://schemas.microsoft.com/office/powerpoint/2010/main" val="14581688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グラフ 7"/>
          <p:cNvGraphicFramePr/>
          <p:nvPr>
            <p:extLst/>
          </p:nvPr>
        </p:nvGraphicFramePr>
        <p:xfrm>
          <a:off x="148305" y="895271"/>
          <a:ext cx="9037006" cy="584842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表 13"/>
          <p:cNvGraphicFramePr>
            <a:graphicFrameLocks noGrp="1"/>
          </p:cNvGraphicFramePr>
          <p:nvPr>
            <p:extLst/>
          </p:nvPr>
        </p:nvGraphicFramePr>
        <p:xfrm>
          <a:off x="415764" y="764704"/>
          <a:ext cx="8424936" cy="889000"/>
        </p:xfrm>
        <a:graphic>
          <a:graphicData uri="http://schemas.openxmlformats.org/drawingml/2006/table">
            <a:tbl>
              <a:tblPr firstRow="1" bandRow="1">
                <a:tableStyleId>{8799B23B-EC83-4686-B30A-512413B5E67A}</a:tableStyleId>
              </a:tblPr>
              <a:tblGrid>
                <a:gridCol w="1867941">
                  <a:extLst>
                    <a:ext uri="{9D8B030D-6E8A-4147-A177-3AD203B41FA5}">
                      <a16:colId xmlns:a16="http://schemas.microsoft.com/office/drawing/2014/main" val="20000"/>
                    </a:ext>
                  </a:extLst>
                </a:gridCol>
                <a:gridCol w="1640223">
                  <a:extLst>
                    <a:ext uri="{9D8B030D-6E8A-4147-A177-3AD203B41FA5}">
                      <a16:colId xmlns:a16="http://schemas.microsoft.com/office/drawing/2014/main" val="20001"/>
                    </a:ext>
                  </a:extLst>
                </a:gridCol>
                <a:gridCol w="1604404">
                  <a:extLst>
                    <a:ext uri="{9D8B030D-6E8A-4147-A177-3AD203B41FA5}">
                      <a16:colId xmlns:a16="http://schemas.microsoft.com/office/drawing/2014/main" val="20002"/>
                    </a:ext>
                  </a:extLst>
                </a:gridCol>
                <a:gridCol w="3312368">
                  <a:extLst>
                    <a:ext uri="{9D8B030D-6E8A-4147-A177-3AD203B41FA5}">
                      <a16:colId xmlns:a16="http://schemas.microsoft.com/office/drawing/2014/main" val="20003"/>
                    </a:ext>
                  </a:extLst>
                </a:gridCol>
              </a:tblGrid>
              <a:tr h="370840">
                <a:tc>
                  <a:txBody>
                    <a:bodyPr/>
                    <a:lstStyle/>
                    <a:p>
                      <a:endParaRPr kumimoji="1" lang="ja-JP" altLang="en-US" dirty="0"/>
                    </a:p>
                  </a:txBody>
                  <a:tcPr anchor="ctr"/>
                </a:tc>
                <a:tc>
                  <a:txBody>
                    <a:bodyPr/>
                    <a:lstStyle/>
                    <a:p>
                      <a:pPr algn="ctr"/>
                      <a:r>
                        <a:rPr kumimoji="1" lang="en-US" altLang="ja-JP" sz="1400" b="0" dirty="0">
                          <a:latin typeface="メイリオ" panose="020B0604030504040204" pitchFamily="50" charset="-128"/>
                          <a:ea typeface="メイリオ" panose="020B0604030504040204" pitchFamily="50" charset="-128"/>
                          <a:cs typeface="メイリオ" panose="020B0604030504040204" pitchFamily="50" charset="-128"/>
                        </a:rPr>
                        <a:t>(H12</a:t>
                      </a:r>
                      <a:r>
                        <a:rPr kumimoji="1" lang="ja-JP" altLang="en-US" sz="1400" b="0" dirty="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400" b="0" dirty="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400" b="0" dirty="0">
                          <a:latin typeface="メイリオ" panose="020B0604030504040204" pitchFamily="50" charset="-128"/>
                          <a:ea typeface="メイリオ" panose="020B0604030504040204" pitchFamily="50" charset="-128"/>
                          <a:cs typeface="メイリオ" panose="020B0604030504040204" pitchFamily="50" charset="-128"/>
                        </a:rPr>
                        <a:t>月現在）</a:t>
                      </a:r>
                    </a:p>
                  </a:txBody>
                  <a:tcPr anchor="ctr"/>
                </a:tc>
                <a:tc>
                  <a:txBody>
                    <a:bodyPr/>
                    <a:lstStyle/>
                    <a:p>
                      <a:pPr algn="ctr"/>
                      <a:r>
                        <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rPr>
                        <a:t>R5</a:t>
                      </a:r>
                      <a:r>
                        <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月現在）</a:t>
                      </a:r>
                    </a:p>
                  </a:txBody>
                  <a:tcPr anchor="ctr"/>
                </a:tc>
                <a:tc>
                  <a:txBody>
                    <a:bodyPr/>
                    <a:lstStyle/>
                    <a:p>
                      <a:endParaRPr kumimoji="1" lang="ja-JP" altLang="en-US" b="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0"/>
                  </a:ext>
                </a:extLst>
              </a:tr>
              <a:tr h="370840">
                <a:tc>
                  <a:txBody>
                    <a:bodyPr/>
                    <a:lstStyle/>
                    <a:p>
                      <a:r>
                        <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rPr>
                        <a:t>要介護認定者数</a:t>
                      </a:r>
                    </a:p>
                  </a:txBody>
                  <a:tcPr anchor="ctr"/>
                </a:tc>
                <a:tc>
                  <a:txBody>
                    <a:bodyPr/>
                    <a:lstStyle/>
                    <a:p>
                      <a:pPr algn="r"/>
                      <a:r>
                        <a:rPr kumimoji="1" lang="en-US" altLang="ja-JP" sz="1600" b="0" dirty="0">
                          <a:latin typeface="メイリオ" panose="020B0604030504040204" pitchFamily="50" charset="-128"/>
                          <a:ea typeface="メイリオ" panose="020B0604030504040204" pitchFamily="50" charset="-128"/>
                          <a:cs typeface="メイリオ" panose="020B0604030504040204" pitchFamily="50" charset="-128"/>
                        </a:rPr>
                        <a:t>23,393</a:t>
                      </a:r>
                      <a:r>
                        <a:rPr kumimoji="1" lang="ja-JP" altLang="en-US" sz="1200" b="0" dirty="0">
                          <a:latin typeface="メイリオ" panose="020B0604030504040204" pitchFamily="50" charset="-128"/>
                          <a:ea typeface="メイリオ" panose="020B0604030504040204" pitchFamily="50" charset="-128"/>
                          <a:cs typeface="メイリオ" panose="020B0604030504040204" pitchFamily="50" charset="-128"/>
                        </a:rPr>
                        <a:t>人</a:t>
                      </a:r>
                    </a:p>
                  </a:txBody>
                  <a:tcPr anchor="ctr"/>
                </a:tc>
                <a:tc>
                  <a:txBody>
                    <a:bodyPr/>
                    <a:lstStyle/>
                    <a:p>
                      <a:pPr algn="r"/>
                      <a:r>
                        <a:rPr kumimoji="1"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rPr>
                        <a:t>65,510</a:t>
                      </a:r>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対</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H12</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月比</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42,117</a:t>
                      </a: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人</a:t>
                      </a:r>
                      <a:r>
                        <a:rPr kumimoji="1" lang="ja-JP" altLang="en-US" sz="1400" baseline="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400" baseline="0" dirty="0" smtClean="0">
                          <a:latin typeface="メイリオ" panose="020B0604030504040204" pitchFamily="50" charset="-128"/>
                          <a:ea typeface="メイリオ" panose="020B0604030504040204" pitchFamily="50" charset="-128"/>
                          <a:cs typeface="メイリオ" panose="020B0604030504040204" pitchFamily="50" charset="-128"/>
                        </a:rPr>
                        <a:t>+180</a:t>
                      </a:r>
                      <a:r>
                        <a:rPr kumimoji="1" lang="en-US" altLang="ja-JP" sz="1100" baseline="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baseline="0" dirty="0">
                          <a:latin typeface="メイリオ" panose="020B0604030504040204" pitchFamily="50" charset="-128"/>
                          <a:ea typeface="メイリオ" panose="020B0604030504040204" pitchFamily="50" charset="-128"/>
                          <a:cs typeface="メイリオ" panose="020B0604030504040204" pitchFamily="50" charset="-128"/>
                        </a:rPr>
                        <a:t>増）</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1"/>
                  </a:ext>
                </a:extLst>
              </a:tr>
            </a:tbl>
          </a:graphicData>
        </a:graphic>
      </p:graphicFrame>
      <p:sp>
        <p:nvSpPr>
          <p:cNvPr id="11" name="Oval 27"/>
          <p:cNvSpPr>
            <a:spLocks noChangeArrowheads="1"/>
          </p:cNvSpPr>
          <p:nvPr/>
        </p:nvSpPr>
        <p:spPr bwMode="auto">
          <a:xfrm>
            <a:off x="114350" y="4221088"/>
            <a:ext cx="857250" cy="647700"/>
          </a:xfrm>
          <a:prstGeom prst="ellipse">
            <a:avLst/>
          </a:prstGeom>
          <a:solidFill>
            <a:srgbClr val="FFFF99"/>
          </a:solidFill>
          <a:ln w="9525" algn="ctr">
            <a:solidFill>
              <a:schemeClr val="tx1"/>
            </a:solid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buFontTx/>
              <a:buNone/>
            </a:pPr>
            <a:r>
              <a:rPr lang="en-US" altLang="ja-JP" sz="1200" b="1">
                <a:latin typeface="メイリオ" panose="020B0604030504040204" pitchFamily="50" charset="-128"/>
                <a:ea typeface="メイリオ" panose="020B0604030504040204" pitchFamily="50" charset="-128"/>
                <a:cs typeface="メイリオ" panose="020B0604030504040204" pitchFamily="50" charset="-128"/>
              </a:rPr>
              <a:t>75</a:t>
            </a:r>
            <a:r>
              <a:rPr lang="ja-JP" altLang="en-US" sz="1200" b="1">
                <a:latin typeface="メイリオ" panose="020B0604030504040204" pitchFamily="50" charset="-128"/>
                <a:ea typeface="メイリオ" panose="020B0604030504040204" pitchFamily="50" charset="-128"/>
                <a:cs typeface="メイリオ" panose="020B0604030504040204" pitchFamily="50" charset="-128"/>
              </a:rPr>
              <a:t>歳以上</a:t>
            </a:r>
          </a:p>
        </p:txBody>
      </p:sp>
      <p:sp>
        <p:nvSpPr>
          <p:cNvPr id="12" name="Oval 28"/>
          <p:cNvSpPr>
            <a:spLocks noChangeArrowheads="1"/>
          </p:cNvSpPr>
          <p:nvPr/>
        </p:nvSpPr>
        <p:spPr bwMode="auto">
          <a:xfrm>
            <a:off x="114350" y="4941168"/>
            <a:ext cx="857250" cy="647700"/>
          </a:xfrm>
          <a:prstGeom prst="ellipse">
            <a:avLst/>
          </a:prstGeom>
          <a:solidFill>
            <a:schemeClr val="accent1">
              <a:lumMod val="60000"/>
              <a:lumOff val="40000"/>
            </a:schemeClr>
          </a:solidFill>
          <a:ln w="9525" algn="ctr">
            <a:solidFill>
              <a:schemeClr val="tx1"/>
            </a:solid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buFontTx/>
              <a:buNone/>
            </a:pPr>
            <a:r>
              <a:rPr lang="en-US" altLang="ja-JP" sz="1200" b="1">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65</a:t>
            </a:r>
            <a:r>
              <a:rPr lang="ja-JP" altLang="en-US" sz="1200" b="1">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b="1">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74</a:t>
            </a:r>
            <a:r>
              <a:rPr lang="ja-JP" altLang="en-US" sz="1200" b="1">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歳</a:t>
            </a:r>
          </a:p>
        </p:txBody>
      </p:sp>
      <p:sp>
        <p:nvSpPr>
          <p:cNvPr id="13" name="Oval 28"/>
          <p:cNvSpPr>
            <a:spLocks noChangeArrowheads="1"/>
          </p:cNvSpPr>
          <p:nvPr/>
        </p:nvSpPr>
        <p:spPr bwMode="auto">
          <a:xfrm>
            <a:off x="107504" y="5661620"/>
            <a:ext cx="857250" cy="647700"/>
          </a:xfrm>
          <a:prstGeom prst="ellipse">
            <a:avLst/>
          </a:prstGeom>
          <a:solidFill>
            <a:schemeClr val="accent3">
              <a:lumMod val="60000"/>
              <a:lumOff val="40000"/>
            </a:schemeClr>
          </a:solidFill>
          <a:ln w="9525" algn="ctr">
            <a:solidFill>
              <a:schemeClr val="tx1"/>
            </a:solid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buFontTx/>
              <a:buNone/>
            </a:pPr>
            <a:r>
              <a:rPr lang="en-US" altLang="ja-JP" sz="12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40</a:t>
            </a:r>
            <a:r>
              <a:rPr lang="ja-JP" altLang="en-US" sz="12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64</a:t>
            </a:r>
            <a:r>
              <a:rPr lang="ja-JP" altLang="en-US" sz="12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歳</a:t>
            </a:r>
          </a:p>
        </p:txBody>
      </p:sp>
      <p:sp>
        <p:nvSpPr>
          <p:cNvPr id="2" name="角丸四角形吹き出し 1"/>
          <p:cNvSpPr/>
          <p:nvPr/>
        </p:nvSpPr>
        <p:spPr>
          <a:xfrm>
            <a:off x="7956376" y="2523339"/>
            <a:ext cx="1152000" cy="1296144"/>
          </a:xfrm>
          <a:prstGeom prst="wedgeRoundRectCallout">
            <a:avLst>
              <a:gd name="adj1" fmla="val -56213"/>
              <a:gd name="adj2" fmla="val 45653"/>
              <a:gd name="adj3" fmla="val 16667"/>
            </a:avLst>
          </a:prstGeom>
          <a:solidFill>
            <a:srgbClr val="FFFF99"/>
          </a:solidFill>
          <a:ln w="9525">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75</a:t>
            </a: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歳以上</a:t>
            </a:r>
            <a:endPar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認定率</a:t>
            </a:r>
            <a:endParaRPr kumimoji="1"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en-US" altLang="ja-JP"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31.3</a:t>
            </a:r>
            <a:r>
              <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角丸四角形吹き出し 15"/>
          <p:cNvSpPr/>
          <p:nvPr/>
        </p:nvSpPr>
        <p:spPr>
          <a:xfrm>
            <a:off x="7959417" y="4902550"/>
            <a:ext cx="1152000" cy="1296144"/>
          </a:xfrm>
          <a:prstGeom prst="wedgeRoundRectCallout">
            <a:avLst>
              <a:gd name="adj1" fmla="val -55380"/>
              <a:gd name="adj2" fmla="val 32778"/>
              <a:gd name="adj3" fmla="val 16667"/>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sz="14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65</a:t>
            </a:r>
            <a:r>
              <a:rPr lang="ja-JP" altLang="en-US" sz="14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74</a:t>
            </a:r>
            <a:r>
              <a:rPr lang="ja-JP" altLang="en-US" sz="14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歳</a:t>
            </a:r>
            <a:endParaRPr lang="en-US" altLang="ja-JP" sz="14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4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認定率</a:t>
            </a:r>
            <a:endParaRPr kumimoji="1" lang="en-US" altLang="ja-JP" sz="14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en-US" altLang="ja-JP" sz="14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en-US" altLang="ja-JP" sz="1600"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4.0</a:t>
            </a:r>
            <a:r>
              <a:rPr lang="en-US" altLang="ja-JP" sz="1200"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4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Oval 29"/>
          <p:cNvSpPr>
            <a:spLocks noChangeArrowheads="1"/>
          </p:cNvSpPr>
          <p:nvPr/>
        </p:nvSpPr>
        <p:spPr bwMode="auto">
          <a:xfrm>
            <a:off x="873197" y="4533269"/>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234</a:t>
            </a:r>
          </a:p>
        </p:txBody>
      </p:sp>
      <p:sp>
        <p:nvSpPr>
          <p:cNvPr id="18" name="Oval 29"/>
          <p:cNvSpPr>
            <a:spLocks noChangeArrowheads="1"/>
          </p:cNvSpPr>
          <p:nvPr/>
        </p:nvSpPr>
        <p:spPr bwMode="auto">
          <a:xfrm>
            <a:off x="7454954" y="2096204"/>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0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655</a:t>
            </a:r>
            <a:endParaRPr lang="en-US" altLang="ja-JP"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Oval 29"/>
          <p:cNvSpPr>
            <a:spLocks noChangeArrowheads="1"/>
          </p:cNvSpPr>
          <p:nvPr/>
        </p:nvSpPr>
        <p:spPr bwMode="auto">
          <a:xfrm>
            <a:off x="1209629" y="3497736"/>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0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416</a:t>
            </a:r>
            <a:endParaRPr lang="en-US" altLang="ja-JP"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Oval 29"/>
          <p:cNvSpPr>
            <a:spLocks noChangeArrowheads="1"/>
          </p:cNvSpPr>
          <p:nvPr/>
        </p:nvSpPr>
        <p:spPr bwMode="auto">
          <a:xfrm>
            <a:off x="1568781" y="3379914"/>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0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436</a:t>
            </a:r>
            <a:endParaRPr lang="en-US" altLang="ja-JP"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Oval 29"/>
          <p:cNvSpPr>
            <a:spLocks noChangeArrowheads="1"/>
          </p:cNvSpPr>
          <p:nvPr/>
        </p:nvSpPr>
        <p:spPr bwMode="auto">
          <a:xfrm>
            <a:off x="1895612" y="3312255"/>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0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445</a:t>
            </a:r>
            <a:endParaRPr lang="en-US" altLang="ja-JP"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Oval 29"/>
          <p:cNvSpPr>
            <a:spLocks noChangeArrowheads="1"/>
          </p:cNvSpPr>
          <p:nvPr/>
        </p:nvSpPr>
        <p:spPr bwMode="auto">
          <a:xfrm>
            <a:off x="2263459" y="3231498"/>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0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461</a:t>
            </a:r>
            <a:endParaRPr lang="en-US" altLang="ja-JP"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Oval 29"/>
          <p:cNvSpPr>
            <a:spLocks noChangeArrowheads="1"/>
          </p:cNvSpPr>
          <p:nvPr/>
        </p:nvSpPr>
        <p:spPr bwMode="auto">
          <a:xfrm>
            <a:off x="2604133" y="3153768"/>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0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473</a:t>
            </a:r>
            <a:endParaRPr lang="en-US" altLang="ja-JP"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Oval 29"/>
          <p:cNvSpPr>
            <a:spLocks noChangeArrowheads="1"/>
          </p:cNvSpPr>
          <p:nvPr/>
        </p:nvSpPr>
        <p:spPr bwMode="auto">
          <a:xfrm>
            <a:off x="2945726" y="3076038"/>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0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485</a:t>
            </a:r>
            <a:endParaRPr lang="en-US" altLang="ja-JP"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Oval 29"/>
          <p:cNvSpPr>
            <a:spLocks noChangeArrowheads="1"/>
          </p:cNvSpPr>
          <p:nvPr/>
        </p:nvSpPr>
        <p:spPr bwMode="auto">
          <a:xfrm>
            <a:off x="3320357" y="2964845"/>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0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506</a:t>
            </a:r>
            <a:endParaRPr lang="en-US" altLang="ja-JP"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Oval 29"/>
          <p:cNvSpPr>
            <a:spLocks noChangeArrowheads="1"/>
          </p:cNvSpPr>
          <p:nvPr/>
        </p:nvSpPr>
        <p:spPr bwMode="auto">
          <a:xfrm>
            <a:off x="3642906" y="2846127"/>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0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527</a:t>
            </a:r>
            <a:endParaRPr lang="en-US" altLang="ja-JP"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Oval 29"/>
          <p:cNvSpPr>
            <a:spLocks noChangeArrowheads="1"/>
          </p:cNvSpPr>
          <p:nvPr/>
        </p:nvSpPr>
        <p:spPr bwMode="auto">
          <a:xfrm>
            <a:off x="3994053" y="2698753"/>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0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550</a:t>
            </a:r>
            <a:endParaRPr lang="en-US" altLang="ja-JP"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Oval 29"/>
          <p:cNvSpPr>
            <a:spLocks noChangeArrowheads="1"/>
          </p:cNvSpPr>
          <p:nvPr/>
        </p:nvSpPr>
        <p:spPr bwMode="auto">
          <a:xfrm>
            <a:off x="4355975" y="2582203"/>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0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570</a:t>
            </a:r>
            <a:endParaRPr lang="en-US" altLang="ja-JP"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Oval 29"/>
          <p:cNvSpPr>
            <a:spLocks noChangeArrowheads="1"/>
          </p:cNvSpPr>
          <p:nvPr/>
        </p:nvSpPr>
        <p:spPr bwMode="auto">
          <a:xfrm>
            <a:off x="4707122" y="2465653"/>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0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590</a:t>
            </a:r>
            <a:endParaRPr lang="en-US" altLang="ja-JP"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Oval 29"/>
          <p:cNvSpPr>
            <a:spLocks noChangeArrowheads="1"/>
          </p:cNvSpPr>
          <p:nvPr/>
        </p:nvSpPr>
        <p:spPr bwMode="auto">
          <a:xfrm>
            <a:off x="5399433" y="2350845"/>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0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612</a:t>
            </a:r>
            <a:endParaRPr lang="en-US" altLang="ja-JP"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Oval 29"/>
          <p:cNvSpPr>
            <a:spLocks noChangeArrowheads="1"/>
          </p:cNvSpPr>
          <p:nvPr/>
        </p:nvSpPr>
        <p:spPr bwMode="auto">
          <a:xfrm>
            <a:off x="5039231" y="2418080"/>
            <a:ext cx="544513" cy="288032"/>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0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601</a:t>
            </a:r>
            <a:endParaRPr lang="en-US" altLang="ja-JP"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Oval 29"/>
          <p:cNvSpPr>
            <a:spLocks noChangeArrowheads="1"/>
          </p:cNvSpPr>
          <p:nvPr/>
        </p:nvSpPr>
        <p:spPr bwMode="auto">
          <a:xfrm>
            <a:off x="6074679" y="2267707"/>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0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629</a:t>
            </a:r>
            <a:endParaRPr lang="en-US" altLang="ja-JP"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Oval 29"/>
          <p:cNvSpPr>
            <a:spLocks noChangeArrowheads="1"/>
          </p:cNvSpPr>
          <p:nvPr/>
        </p:nvSpPr>
        <p:spPr bwMode="auto">
          <a:xfrm>
            <a:off x="5741061" y="2361099"/>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0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614</a:t>
            </a:r>
            <a:endParaRPr lang="en-US" altLang="ja-JP"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Oval 29"/>
          <p:cNvSpPr>
            <a:spLocks noChangeArrowheads="1"/>
          </p:cNvSpPr>
          <p:nvPr/>
        </p:nvSpPr>
        <p:spPr bwMode="auto">
          <a:xfrm>
            <a:off x="6424760" y="2217099"/>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0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637</a:t>
            </a:r>
            <a:endParaRPr lang="en-US" altLang="ja-JP"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35" name="表 34"/>
          <p:cNvGraphicFramePr>
            <a:graphicFrameLocks noGrp="1"/>
          </p:cNvGraphicFramePr>
          <p:nvPr>
            <p:extLst/>
          </p:nvPr>
        </p:nvGraphicFramePr>
        <p:xfrm>
          <a:off x="580717" y="2348880"/>
          <a:ext cx="2704567" cy="741680"/>
        </p:xfrm>
        <a:graphic>
          <a:graphicData uri="http://schemas.openxmlformats.org/drawingml/2006/table">
            <a:tbl>
              <a:tblPr firstRow="1" bandRow="1">
                <a:tableStyleId>{8799B23B-EC83-4686-B30A-512413B5E67A}</a:tableStyleId>
              </a:tblPr>
              <a:tblGrid>
                <a:gridCol w="1384073">
                  <a:extLst>
                    <a:ext uri="{9D8B030D-6E8A-4147-A177-3AD203B41FA5}">
                      <a16:colId xmlns:a16="http://schemas.microsoft.com/office/drawing/2014/main" val="20000"/>
                    </a:ext>
                  </a:extLst>
                </a:gridCol>
                <a:gridCol w="1320494">
                  <a:extLst>
                    <a:ext uri="{9D8B030D-6E8A-4147-A177-3AD203B41FA5}">
                      <a16:colId xmlns:a16="http://schemas.microsoft.com/office/drawing/2014/main" val="20001"/>
                    </a:ext>
                  </a:extLst>
                </a:gridCol>
              </a:tblGrid>
              <a:tr h="370840">
                <a:tc>
                  <a:txBody>
                    <a:bodyPr/>
                    <a:lstStyle/>
                    <a:p>
                      <a:pPr algn="ctr"/>
                      <a:r>
                        <a:rPr kumimoji="1" lang="en-US" altLang="ja-JP" sz="1400" b="0" dirty="0">
                          <a:latin typeface="メイリオ" panose="020B0604030504040204" pitchFamily="50" charset="-128"/>
                          <a:ea typeface="メイリオ" panose="020B0604030504040204" pitchFamily="50" charset="-128"/>
                          <a:cs typeface="メイリオ" panose="020B0604030504040204" pitchFamily="50" charset="-128"/>
                        </a:rPr>
                        <a:t>H12</a:t>
                      </a:r>
                      <a:r>
                        <a:rPr kumimoji="1" lang="ja-JP" altLang="en-US" sz="1400" b="0" dirty="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400" b="0" dirty="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400" b="0" dirty="0">
                          <a:latin typeface="メイリオ" panose="020B0604030504040204" pitchFamily="50" charset="-128"/>
                          <a:ea typeface="メイリオ" panose="020B0604030504040204" pitchFamily="50" charset="-128"/>
                          <a:cs typeface="メイリオ" panose="020B0604030504040204" pitchFamily="50" charset="-128"/>
                        </a:rPr>
                        <a:t>月</a:t>
                      </a:r>
                    </a:p>
                  </a:txBody>
                  <a:tcPr anchor="ctr">
                    <a:solidFill>
                      <a:schemeClr val="bg1"/>
                    </a:solidFill>
                  </a:tcPr>
                </a:tc>
                <a:tc>
                  <a:txBody>
                    <a:bodyPr/>
                    <a:lstStyle/>
                    <a:p>
                      <a:pPr algn="ctr"/>
                      <a:r>
                        <a:rPr kumimoji="1"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rPr>
                        <a:t>R5</a:t>
                      </a:r>
                      <a:r>
                        <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月</a:t>
                      </a:r>
                    </a:p>
                  </a:txBody>
                  <a:tcPr anchor="ctr">
                    <a:solidFill>
                      <a:schemeClr val="bg1"/>
                    </a:solidFill>
                  </a:tcPr>
                </a:tc>
                <a:extLst>
                  <a:ext uri="{0D108BD9-81ED-4DB2-BD59-A6C34878D82A}">
                    <a16:rowId xmlns:a16="http://schemas.microsoft.com/office/drawing/2014/main" val="10000"/>
                  </a:ext>
                </a:extLst>
              </a:tr>
              <a:tr h="370840">
                <a:tc>
                  <a:txBody>
                    <a:bodyPr/>
                    <a:lstStyle/>
                    <a:p>
                      <a:pPr algn="r"/>
                      <a:r>
                        <a:rPr kumimoji="1" lang="en-US" altLang="ja-JP" sz="1600" b="0" dirty="0">
                          <a:latin typeface="メイリオ" panose="020B0604030504040204" pitchFamily="50" charset="-128"/>
                          <a:ea typeface="メイリオ" panose="020B0604030504040204" pitchFamily="50" charset="-128"/>
                          <a:cs typeface="メイリオ" panose="020B0604030504040204" pitchFamily="50" charset="-128"/>
                        </a:rPr>
                        <a:t>9.9</a:t>
                      </a:r>
                      <a:r>
                        <a:rPr kumimoji="1" lang="en-US" altLang="ja-JP" sz="1200" b="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bg1"/>
                    </a:solidFill>
                  </a:tcPr>
                </a:tc>
                <a:tc>
                  <a:txBody>
                    <a:bodyPr/>
                    <a:lstStyle/>
                    <a:p>
                      <a:pPr algn="r"/>
                      <a:r>
                        <a:rPr kumimoji="1" lang="en-US" altLang="ja-JP" sz="1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19.3</a:t>
                      </a:r>
                      <a:r>
                        <a:rPr kumimoji="1"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bg1"/>
                    </a:solidFill>
                  </a:tcPr>
                </a:tc>
                <a:extLst>
                  <a:ext uri="{0D108BD9-81ED-4DB2-BD59-A6C34878D82A}">
                    <a16:rowId xmlns:a16="http://schemas.microsoft.com/office/drawing/2014/main" val="10001"/>
                  </a:ext>
                </a:extLst>
              </a:tr>
            </a:tbl>
          </a:graphicData>
        </a:graphic>
      </p:graphicFrame>
      <p:sp>
        <p:nvSpPr>
          <p:cNvPr id="36" name="テキスト ボックス 35"/>
          <p:cNvSpPr txBox="1"/>
          <p:nvPr/>
        </p:nvSpPr>
        <p:spPr>
          <a:xfrm>
            <a:off x="-2" y="-27384"/>
            <a:ext cx="9144000" cy="502702"/>
          </a:xfrm>
          <a:prstGeom prst="rect">
            <a:avLst/>
          </a:prstGeom>
          <a:solidFill>
            <a:schemeClr val="accent3">
              <a:lumMod val="40000"/>
              <a:lumOff val="60000"/>
            </a:schemeClr>
          </a:solidFill>
        </p:spPr>
        <p:txBody>
          <a:bodyPr wrap="square" rtlCol="0">
            <a:spAutoFit/>
          </a:bodyPr>
          <a:lstStyle/>
          <a:p>
            <a:pPr algn="ctr">
              <a:lnSpc>
                <a:spcPts val="3200"/>
              </a:lnSpc>
            </a:pPr>
            <a:r>
              <a:rPr lang="ja-JP" altLang="en-US" sz="2400" b="1" dirty="0" smtClean="0">
                <a:solidFill>
                  <a:srgbClr val="336600"/>
                </a:solidFill>
                <a:latin typeface="メイリオ" panose="020B0604030504040204" pitchFamily="50" charset="-128"/>
                <a:ea typeface="メイリオ" panose="020B0604030504040204" pitchFamily="50" charset="-128"/>
                <a:cs typeface="メイリオ" panose="020B0604030504040204" pitchFamily="50" charset="-128"/>
              </a:rPr>
              <a:t>（２）富山県</a:t>
            </a:r>
            <a:r>
              <a:rPr lang="ja-JP" altLang="en-US" sz="2400" b="1" dirty="0">
                <a:solidFill>
                  <a:srgbClr val="336600"/>
                </a:solidFill>
                <a:latin typeface="メイリオ" panose="020B0604030504040204" pitchFamily="50" charset="-128"/>
                <a:ea typeface="メイリオ" panose="020B0604030504040204" pitchFamily="50" charset="-128"/>
                <a:cs typeface="メイリオ" panose="020B0604030504040204" pitchFamily="50" charset="-128"/>
              </a:rPr>
              <a:t>における要介護認定者の状況（年齢別）</a:t>
            </a:r>
          </a:p>
        </p:txBody>
      </p:sp>
      <p:sp>
        <p:nvSpPr>
          <p:cNvPr id="3" name="スライド番号プレースホルダー 2">
            <a:extLst>
              <a:ext uri="{FF2B5EF4-FFF2-40B4-BE49-F238E27FC236}">
                <a16:creationId xmlns:a16="http://schemas.microsoft.com/office/drawing/2014/main" id="{800EB0F1-D3BA-4104-8823-7E1A406027F7}"/>
              </a:ext>
            </a:extLst>
          </p:cNvPr>
          <p:cNvSpPr>
            <a:spLocks noGrp="1"/>
          </p:cNvSpPr>
          <p:nvPr>
            <p:ph type="sldNum" sz="quarter" idx="12"/>
          </p:nvPr>
        </p:nvSpPr>
        <p:spPr>
          <a:xfrm>
            <a:off x="6862095" y="6435264"/>
            <a:ext cx="2133600" cy="365125"/>
          </a:xfrm>
        </p:spPr>
        <p:txBody>
          <a:bodyPr/>
          <a:lstStyle/>
          <a:p>
            <a:r>
              <a:rPr kumimoji="1" lang="ja-JP" altLang="en-US" dirty="0"/>
              <a:t>９</a:t>
            </a:r>
          </a:p>
        </p:txBody>
      </p:sp>
    </p:spTree>
    <p:extLst>
      <p:ext uri="{BB962C8B-B14F-4D97-AF65-F5344CB8AC3E}">
        <p14:creationId xmlns:p14="http://schemas.microsoft.com/office/powerpoint/2010/main" val="3003487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4"/>
          <p:cNvSpPr>
            <a:spLocks noChangeArrowheads="1"/>
          </p:cNvSpPr>
          <p:nvPr/>
        </p:nvSpPr>
        <p:spPr bwMode="auto">
          <a:xfrm>
            <a:off x="107504" y="5660826"/>
            <a:ext cx="658813" cy="287338"/>
          </a:xfrm>
          <a:prstGeom prst="ellipse">
            <a:avLst/>
          </a:prstGeom>
          <a:solidFill>
            <a:srgbClr val="FFCC99"/>
          </a:solidFill>
          <a:ln w="9525">
            <a:solidFill>
              <a:schemeClr val="tx1"/>
            </a:solidFill>
            <a:round/>
            <a:headEnd/>
            <a:tailEnd/>
          </a:ln>
        </p:spPr>
        <p:txBody>
          <a:bodyPr wrap="none" anchor="ctr"/>
          <a:lstStyle>
            <a:lvl1pPr algn="l" eaLnBrk="0" hangingPunct="0">
              <a:buChar char="•"/>
              <a:defRPr kumimoji="1" sz="3200">
                <a:solidFill>
                  <a:schemeClr val="tx1"/>
                </a:solidFill>
                <a:latin typeface="Arial" charset="0"/>
                <a:ea typeface="ＭＳ Ｐゴシック" charset="-128"/>
              </a:defRPr>
            </a:lvl1pPr>
            <a:lvl2pPr marL="742950" indent="-285750" algn="l" eaLnBrk="0" hangingPunct="0">
              <a:buChar char="–"/>
              <a:defRPr kumimoji="1" sz="2800">
                <a:solidFill>
                  <a:schemeClr val="tx1"/>
                </a:solidFill>
                <a:latin typeface="Arial" charset="0"/>
                <a:ea typeface="ＭＳ Ｐゴシック" charset="-128"/>
              </a:defRPr>
            </a:lvl2pPr>
            <a:lvl3pPr marL="1143000" indent="-228600" algn="l" eaLnBrk="0" hangingPunct="0">
              <a:buChar char="•"/>
              <a:defRPr kumimoji="1" sz="2400">
                <a:solidFill>
                  <a:schemeClr val="tx1"/>
                </a:solidFill>
                <a:latin typeface="Arial" charset="0"/>
                <a:ea typeface="ＭＳ Ｐゴシック" charset="-128"/>
              </a:defRPr>
            </a:lvl3pPr>
            <a:lvl4pPr marL="1600200" indent="-228600" algn="l" eaLnBrk="0" hangingPunct="0">
              <a:buChar char="–"/>
              <a:defRPr kumimoji="1" sz="2000">
                <a:solidFill>
                  <a:schemeClr val="tx1"/>
                </a:solidFill>
                <a:latin typeface="Arial" charset="0"/>
                <a:ea typeface="ＭＳ Ｐゴシック" charset="-128"/>
              </a:defRPr>
            </a:lvl4pPr>
            <a:lvl5pPr marL="2057400" indent="-228600" algn="l" eaLnBrk="0" hangingPunct="0">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000" b="1">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要支援２</a:t>
            </a:r>
          </a:p>
        </p:txBody>
      </p:sp>
      <p:sp>
        <p:nvSpPr>
          <p:cNvPr id="11" name="Oval 5"/>
          <p:cNvSpPr>
            <a:spLocks noChangeArrowheads="1"/>
          </p:cNvSpPr>
          <p:nvPr/>
        </p:nvSpPr>
        <p:spPr bwMode="auto">
          <a:xfrm>
            <a:off x="107504" y="5373489"/>
            <a:ext cx="720725" cy="287337"/>
          </a:xfrm>
          <a:prstGeom prst="ellipse">
            <a:avLst/>
          </a:prstGeom>
          <a:solidFill>
            <a:srgbClr val="33CCCC"/>
          </a:solidFill>
          <a:ln w="9525">
            <a:solidFill>
              <a:schemeClr val="tx1"/>
            </a:solidFill>
            <a:round/>
            <a:headEnd/>
            <a:tailEnd/>
          </a:ln>
        </p:spPr>
        <p:txBody>
          <a:bodyPr wrap="none" anchor="ctr"/>
          <a:lstStyle>
            <a:lvl1pPr algn="l" eaLnBrk="0" hangingPunct="0">
              <a:buChar char="•"/>
              <a:defRPr kumimoji="1" sz="3200">
                <a:solidFill>
                  <a:schemeClr val="tx1"/>
                </a:solidFill>
                <a:latin typeface="Arial" charset="0"/>
                <a:ea typeface="ＭＳ Ｐゴシック" charset="-128"/>
              </a:defRPr>
            </a:lvl1pPr>
            <a:lvl2pPr marL="742950" indent="-285750" algn="l" eaLnBrk="0" hangingPunct="0">
              <a:buChar char="–"/>
              <a:defRPr kumimoji="1" sz="2800">
                <a:solidFill>
                  <a:schemeClr val="tx1"/>
                </a:solidFill>
                <a:latin typeface="Arial" charset="0"/>
                <a:ea typeface="ＭＳ Ｐゴシック" charset="-128"/>
              </a:defRPr>
            </a:lvl2pPr>
            <a:lvl3pPr marL="1143000" indent="-228600" algn="l" eaLnBrk="0" hangingPunct="0">
              <a:buChar char="•"/>
              <a:defRPr kumimoji="1" sz="2400">
                <a:solidFill>
                  <a:schemeClr val="tx1"/>
                </a:solidFill>
                <a:latin typeface="Arial" charset="0"/>
                <a:ea typeface="ＭＳ Ｐゴシック" charset="-128"/>
              </a:defRPr>
            </a:lvl3pPr>
            <a:lvl4pPr marL="1600200" indent="-228600" algn="l" eaLnBrk="0" hangingPunct="0">
              <a:buChar char="–"/>
              <a:defRPr kumimoji="1" sz="2000">
                <a:solidFill>
                  <a:schemeClr val="tx1"/>
                </a:solidFill>
                <a:latin typeface="Arial" charset="0"/>
                <a:ea typeface="ＭＳ Ｐゴシック" charset="-128"/>
              </a:defRPr>
            </a:lvl4pPr>
            <a:lvl5pPr marL="2057400" indent="-228600" algn="l" eaLnBrk="0" hangingPunct="0">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000" b="1">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要介護１</a:t>
            </a:r>
          </a:p>
        </p:txBody>
      </p:sp>
      <p:sp>
        <p:nvSpPr>
          <p:cNvPr id="12" name="Oval 9" descr="球"/>
          <p:cNvSpPr>
            <a:spLocks noChangeArrowheads="1"/>
          </p:cNvSpPr>
          <p:nvPr/>
        </p:nvSpPr>
        <p:spPr bwMode="auto">
          <a:xfrm>
            <a:off x="107504" y="6021189"/>
            <a:ext cx="679450" cy="287337"/>
          </a:xfrm>
          <a:prstGeom prst="ellipse">
            <a:avLst/>
          </a:prstGeom>
          <a:pattFill prst="sphere">
            <a:fgClr>
              <a:srgbClr val="FFCC99"/>
            </a:fgClr>
            <a:bgClr>
              <a:schemeClr val="bg2"/>
            </a:bgClr>
          </a:pattFill>
          <a:ln w="9525">
            <a:solidFill>
              <a:schemeClr val="tx1"/>
            </a:solidFill>
            <a:round/>
            <a:headEnd/>
            <a:tailEnd/>
          </a:ln>
        </p:spPr>
        <p:txBody>
          <a:bodyPr wrap="none" anchor="ctr"/>
          <a:lstStyle>
            <a:lvl1pPr algn="l" eaLnBrk="0" hangingPunct="0">
              <a:buChar char="•"/>
              <a:defRPr kumimoji="1" sz="3200">
                <a:solidFill>
                  <a:schemeClr val="tx1"/>
                </a:solidFill>
                <a:latin typeface="Arial" charset="0"/>
                <a:ea typeface="ＭＳ Ｐゴシック" charset="-128"/>
              </a:defRPr>
            </a:lvl1pPr>
            <a:lvl2pPr marL="742950" indent="-285750" algn="l" eaLnBrk="0" hangingPunct="0">
              <a:buChar char="–"/>
              <a:defRPr kumimoji="1" sz="2800">
                <a:solidFill>
                  <a:schemeClr val="tx1"/>
                </a:solidFill>
                <a:latin typeface="Arial" charset="0"/>
                <a:ea typeface="ＭＳ Ｐゴシック" charset="-128"/>
              </a:defRPr>
            </a:lvl2pPr>
            <a:lvl3pPr marL="1143000" indent="-228600" algn="l" eaLnBrk="0" hangingPunct="0">
              <a:buChar char="•"/>
              <a:defRPr kumimoji="1" sz="2400">
                <a:solidFill>
                  <a:schemeClr val="tx1"/>
                </a:solidFill>
                <a:latin typeface="Arial" charset="0"/>
                <a:ea typeface="ＭＳ Ｐゴシック" charset="-128"/>
              </a:defRPr>
            </a:lvl3pPr>
            <a:lvl4pPr marL="1600200" indent="-228600" algn="l" eaLnBrk="0" hangingPunct="0">
              <a:buChar char="–"/>
              <a:defRPr kumimoji="1" sz="2000">
                <a:solidFill>
                  <a:schemeClr val="tx1"/>
                </a:solidFill>
                <a:latin typeface="Arial" charset="0"/>
                <a:ea typeface="ＭＳ Ｐゴシック" charset="-128"/>
              </a:defRPr>
            </a:lvl4pPr>
            <a:lvl5pPr marL="2057400" indent="-228600" algn="l" eaLnBrk="0" hangingPunct="0">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000" b="1">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要支援１</a:t>
            </a:r>
          </a:p>
        </p:txBody>
      </p:sp>
      <p:sp>
        <p:nvSpPr>
          <p:cNvPr id="13" name="Oval 15" descr="右上がり対角線 (太)"/>
          <p:cNvSpPr>
            <a:spLocks noChangeArrowheads="1"/>
          </p:cNvSpPr>
          <p:nvPr/>
        </p:nvSpPr>
        <p:spPr bwMode="auto">
          <a:xfrm>
            <a:off x="107504" y="5084564"/>
            <a:ext cx="720725" cy="287337"/>
          </a:xfrm>
          <a:prstGeom prst="ellipse">
            <a:avLst/>
          </a:prstGeom>
          <a:blipFill dpi="0" rotWithShape="0">
            <a:blip r:embed="rId4"/>
            <a:srcRect/>
            <a:tile tx="0" ty="0" sx="100000" sy="100000" flip="none" algn="tl"/>
          </a:blipFill>
          <a:ln w="9525">
            <a:solidFill>
              <a:schemeClr val="tx1"/>
            </a:solidFill>
            <a:round/>
            <a:headEnd/>
            <a:tailEnd/>
          </a:ln>
        </p:spPr>
        <p:txBody>
          <a:bodyPr wrap="none" anchor="ctr"/>
          <a:lstStyle>
            <a:lvl1pPr algn="l" eaLnBrk="0" hangingPunct="0">
              <a:buChar char="•"/>
              <a:defRPr kumimoji="1" sz="3200">
                <a:solidFill>
                  <a:schemeClr val="tx1"/>
                </a:solidFill>
                <a:latin typeface="Arial" charset="0"/>
                <a:ea typeface="ＭＳ Ｐゴシック" charset="-128"/>
              </a:defRPr>
            </a:lvl1pPr>
            <a:lvl2pPr marL="742950" indent="-285750" algn="l" eaLnBrk="0" hangingPunct="0">
              <a:buChar char="–"/>
              <a:defRPr kumimoji="1" sz="2800">
                <a:solidFill>
                  <a:schemeClr val="tx1"/>
                </a:solidFill>
                <a:latin typeface="Arial" charset="0"/>
                <a:ea typeface="ＭＳ Ｐゴシック" charset="-128"/>
              </a:defRPr>
            </a:lvl2pPr>
            <a:lvl3pPr marL="1143000" indent="-228600" algn="l" eaLnBrk="0" hangingPunct="0">
              <a:buChar char="•"/>
              <a:defRPr kumimoji="1" sz="2400">
                <a:solidFill>
                  <a:schemeClr val="tx1"/>
                </a:solidFill>
                <a:latin typeface="Arial" charset="0"/>
                <a:ea typeface="ＭＳ Ｐゴシック" charset="-128"/>
              </a:defRPr>
            </a:lvl3pPr>
            <a:lvl4pPr marL="1600200" indent="-228600" algn="l" eaLnBrk="0" hangingPunct="0">
              <a:buChar char="–"/>
              <a:defRPr kumimoji="1" sz="2000">
                <a:solidFill>
                  <a:schemeClr val="tx1"/>
                </a:solidFill>
                <a:latin typeface="Arial" charset="0"/>
                <a:ea typeface="ＭＳ Ｐゴシック" charset="-128"/>
              </a:defRPr>
            </a:lvl4pPr>
            <a:lvl5pPr marL="2057400" indent="-228600" algn="l" eaLnBrk="0" hangingPunct="0">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000" b="1">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要介護２</a:t>
            </a:r>
          </a:p>
        </p:txBody>
      </p:sp>
      <p:sp>
        <p:nvSpPr>
          <p:cNvPr id="15" name="Oval 16"/>
          <p:cNvSpPr>
            <a:spLocks noChangeArrowheads="1"/>
          </p:cNvSpPr>
          <p:nvPr/>
        </p:nvSpPr>
        <p:spPr bwMode="auto">
          <a:xfrm>
            <a:off x="107504" y="4724201"/>
            <a:ext cx="720725" cy="288925"/>
          </a:xfrm>
          <a:prstGeom prst="ellipse">
            <a:avLst/>
          </a:prstGeom>
          <a:solidFill>
            <a:srgbClr val="FF99CC"/>
          </a:solidFill>
          <a:ln w="9525">
            <a:solidFill>
              <a:schemeClr val="tx1"/>
            </a:solidFill>
            <a:round/>
            <a:headEnd/>
            <a:tailEnd/>
          </a:ln>
        </p:spPr>
        <p:txBody>
          <a:bodyPr wrap="none" anchor="ctr"/>
          <a:lstStyle>
            <a:lvl1pPr algn="l" eaLnBrk="0" hangingPunct="0">
              <a:buChar char="•"/>
              <a:defRPr kumimoji="1" sz="3200">
                <a:solidFill>
                  <a:schemeClr val="tx1"/>
                </a:solidFill>
                <a:latin typeface="Arial" charset="0"/>
                <a:ea typeface="ＭＳ Ｐゴシック" charset="-128"/>
              </a:defRPr>
            </a:lvl1pPr>
            <a:lvl2pPr marL="742950" indent="-285750" algn="l" eaLnBrk="0" hangingPunct="0">
              <a:buChar char="–"/>
              <a:defRPr kumimoji="1" sz="2800">
                <a:solidFill>
                  <a:schemeClr val="tx1"/>
                </a:solidFill>
                <a:latin typeface="Arial" charset="0"/>
                <a:ea typeface="ＭＳ Ｐゴシック" charset="-128"/>
              </a:defRPr>
            </a:lvl2pPr>
            <a:lvl3pPr marL="1143000" indent="-228600" algn="l" eaLnBrk="0" hangingPunct="0">
              <a:buChar char="•"/>
              <a:defRPr kumimoji="1" sz="2400">
                <a:solidFill>
                  <a:schemeClr val="tx1"/>
                </a:solidFill>
                <a:latin typeface="Arial" charset="0"/>
                <a:ea typeface="ＭＳ Ｐゴシック" charset="-128"/>
              </a:defRPr>
            </a:lvl3pPr>
            <a:lvl4pPr marL="1600200" indent="-228600" algn="l" eaLnBrk="0" hangingPunct="0">
              <a:buChar char="–"/>
              <a:defRPr kumimoji="1" sz="2000">
                <a:solidFill>
                  <a:schemeClr val="tx1"/>
                </a:solidFill>
                <a:latin typeface="Arial" charset="0"/>
                <a:ea typeface="ＭＳ Ｐゴシック" charset="-128"/>
              </a:defRPr>
            </a:lvl4pPr>
            <a:lvl5pPr marL="2057400" indent="-228600" algn="l" eaLnBrk="0" hangingPunct="0">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000" b="1">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要介護３</a:t>
            </a:r>
          </a:p>
        </p:txBody>
      </p:sp>
      <p:sp>
        <p:nvSpPr>
          <p:cNvPr id="16" name="Oval 17" descr="ひし形 (枠のみ)"/>
          <p:cNvSpPr>
            <a:spLocks noChangeArrowheads="1"/>
          </p:cNvSpPr>
          <p:nvPr/>
        </p:nvSpPr>
        <p:spPr bwMode="auto">
          <a:xfrm>
            <a:off x="107504" y="4365426"/>
            <a:ext cx="720725" cy="287338"/>
          </a:xfrm>
          <a:prstGeom prst="ellipse">
            <a:avLst/>
          </a:prstGeom>
          <a:pattFill prst="openDmnd">
            <a:fgClr>
              <a:schemeClr val="bg2"/>
            </a:fgClr>
            <a:bgClr>
              <a:srgbClr val="CCCCFF"/>
            </a:bgClr>
          </a:pattFill>
          <a:ln w="9525">
            <a:solidFill>
              <a:schemeClr val="tx1"/>
            </a:solidFill>
            <a:round/>
            <a:headEnd/>
            <a:tailEnd/>
          </a:ln>
        </p:spPr>
        <p:txBody>
          <a:bodyPr wrap="none" anchor="ctr"/>
          <a:lstStyle>
            <a:lvl1pPr algn="l" eaLnBrk="0" hangingPunct="0">
              <a:buChar char="•"/>
              <a:defRPr kumimoji="1" sz="3200">
                <a:solidFill>
                  <a:schemeClr val="tx1"/>
                </a:solidFill>
                <a:latin typeface="Arial" charset="0"/>
                <a:ea typeface="ＭＳ Ｐゴシック" charset="-128"/>
              </a:defRPr>
            </a:lvl1pPr>
            <a:lvl2pPr marL="742950" indent="-285750" algn="l" eaLnBrk="0" hangingPunct="0">
              <a:buChar char="–"/>
              <a:defRPr kumimoji="1" sz="2800">
                <a:solidFill>
                  <a:schemeClr val="tx1"/>
                </a:solidFill>
                <a:latin typeface="Arial" charset="0"/>
                <a:ea typeface="ＭＳ Ｐゴシック" charset="-128"/>
              </a:defRPr>
            </a:lvl2pPr>
            <a:lvl3pPr marL="1143000" indent="-228600" algn="l" eaLnBrk="0" hangingPunct="0">
              <a:buChar char="•"/>
              <a:defRPr kumimoji="1" sz="2400">
                <a:solidFill>
                  <a:schemeClr val="tx1"/>
                </a:solidFill>
                <a:latin typeface="Arial" charset="0"/>
                <a:ea typeface="ＭＳ Ｐゴシック" charset="-128"/>
              </a:defRPr>
            </a:lvl3pPr>
            <a:lvl4pPr marL="1600200" indent="-228600" algn="l" eaLnBrk="0" hangingPunct="0">
              <a:buChar char="–"/>
              <a:defRPr kumimoji="1" sz="2000">
                <a:solidFill>
                  <a:schemeClr val="tx1"/>
                </a:solidFill>
                <a:latin typeface="Arial" charset="0"/>
                <a:ea typeface="ＭＳ Ｐゴシック" charset="-128"/>
              </a:defRPr>
            </a:lvl4pPr>
            <a:lvl5pPr marL="2057400" indent="-228600" algn="l" eaLnBrk="0" hangingPunct="0">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000" b="1">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要介護４</a:t>
            </a:r>
          </a:p>
        </p:txBody>
      </p:sp>
      <p:sp>
        <p:nvSpPr>
          <p:cNvPr id="17" name="Oval 18"/>
          <p:cNvSpPr>
            <a:spLocks noChangeArrowheads="1"/>
          </p:cNvSpPr>
          <p:nvPr/>
        </p:nvSpPr>
        <p:spPr bwMode="auto">
          <a:xfrm>
            <a:off x="107504" y="4005064"/>
            <a:ext cx="720725" cy="325437"/>
          </a:xfrm>
          <a:prstGeom prst="ellipse">
            <a:avLst/>
          </a:prstGeom>
          <a:solidFill>
            <a:srgbClr val="FFCC99"/>
          </a:solidFill>
          <a:ln w="9525">
            <a:solidFill>
              <a:schemeClr val="tx1"/>
            </a:solidFill>
            <a:round/>
            <a:headEnd/>
            <a:tailEnd/>
          </a:ln>
        </p:spPr>
        <p:txBody>
          <a:bodyPr wrap="none" anchor="ctr"/>
          <a:lstStyle>
            <a:lvl1pPr algn="l" eaLnBrk="0" hangingPunct="0">
              <a:buChar char="•"/>
              <a:defRPr kumimoji="1" sz="3200">
                <a:solidFill>
                  <a:schemeClr val="tx1"/>
                </a:solidFill>
                <a:latin typeface="Arial" charset="0"/>
                <a:ea typeface="ＭＳ Ｐゴシック" charset="-128"/>
              </a:defRPr>
            </a:lvl1pPr>
            <a:lvl2pPr marL="742950" indent="-285750" algn="l" eaLnBrk="0" hangingPunct="0">
              <a:buChar char="–"/>
              <a:defRPr kumimoji="1" sz="2800">
                <a:solidFill>
                  <a:schemeClr val="tx1"/>
                </a:solidFill>
                <a:latin typeface="Arial" charset="0"/>
                <a:ea typeface="ＭＳ Ｐゴシック" charset="-128"/>
              </a:defRPr>
            </a:lvl2pPr>
            <a:lvl3pPr marL="1143000" indent="-228600" algn="l" eaLnBrk="0" hangingPunct="0">
              <a:buChar char="•"/>
              <a:defRPr kumimoji="1" sz="2400">
                <a:solidFill>
                  <a:schemeClr val="tx1"/>
                </a:solidFill>
                <a:latin typeface="Arial" charset="0"/>
                <a:ea typeface="ＭＳ Ｐゴシック" charset="-128"/>
              </a:defRPr>
            </a:lvl3pPr>
            <a:lvl4pPr marL="1600200" indent="-228600" algn="l" eaLnBrk="0" hangingPunct="0">
              <a:buChar char="–"/>
              <a:defRPr kumimoji="1" sz="2000">
                <a:solidFill>
                  <a:schemeClr val="tx1"/>
                </a:solidFill>
                <a:latin typeface="Arial" charset="0"/>
                <a:ea typeface="ＭＳ Ｐゴシック" charset="-128"/>
              </a:defRPr>
            </a:lvl4pPr>
            <a:lvl5pPr marL="2057400" indent="-228600" algn="l" eaLnBrk="0" hangingPunct="0">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0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要介護５</a:t>
            </a:r>
          </a:p>
        </p:txBody>
      </p:sp>
      <p:graphicFrame>
        <p:nvGraphicFramePr>
          <p:cNvPr id="3" name="表 2"/>
          <p:cNvGraphicFramePr>
            <a:graphicFrameLocks noGrp="1"/>
          </p:cNvGraphicFramePr>
          <p:nvPr>
            <p:extLst/>
          </p:nvPr>
        </p:nvGraphicFramePr>
        <p:xfrm>
          <a:off x="7676544" y="1806535"/>
          <a:ext cx="1440160" cy="3823052"/>
        </p:xfrm>
        <a:graphic>
          <a:graphicData uri="http://schemas.openxmlformats.org/drawingml/2006/table">
            <a:tbl>
              <a:tblPr firstRow="1" bandRow="1">
                <a:tableStyleId>{5C22544A-7EE6-4342-B048-85BDC9FD1C3A}</a:tableStyleId>
              </a:tblPr>
              <a:tblGrid>
                <a:gridCol w="720080">
                  <a:extLst>
                    <a:ext uri="{9D8B030D-6E8A-4147-A177-3AD203B41FA5}">
                      <a16:colId xmlns:a16="http://schemas.microsoft.com/office/drawing/2014/main" val="20000"/>
                    </a:ext>
                  </a:extLst>
                </a:gridCol>
                <a:gridCol w="720080">
                  <a:extLst>
                    <a:ext uri="{9D8B030D-6E8A-4147-A177-3AD203B41FA5}">
                      <a16:colId xmlns:a16="http://schemas.microsoft.com/office/drawing/2014/main" val="20001"/>
                    </a:ext>
                  </a:extLst>
                </a:gridCol>
              </a:tblGrid>
              <a:tr h="399484">
                <a:tc gridSpan="2">
                  <a:txBody>
                    <a:bodyPr/>
                    <a:lstStyle/>
                    <a:p>
                      <a:r>
                        <a:rPr kumimoji="1" lang="ja-JP" altLang="en-US" baseline="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R4</a:t>
                      </a:r>
                      <a:r>
                        <a:rPr kumimoji="1"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構成比</a:t>
                      </a:r>
                      <a:endParaRPr kumimoji="1"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3">
                        <a:lumMod val="40000"/>
                        <a:lumOff val="60000"/>
                      </a:schemeClr>
                    </a:solidFill>
                  </a:tcPr>
                </a:tc>
                <a:tc hMerge="1">
                  <a:txBody>
                    <a:bodyPr/>
                    <a:lstStyle/>
                    <a:p>
                      <a:endParaRPr kumimoji="1" lang="ja-JP" altLang="en-US" dirty="0"/>
                    </a:p>
                  </a:txBody>
                  <a:tcPr/>
                </a:tc>
                <a:extLst>
                  <a:ext uri="{0D108BD9-81ED-4DB2-BD59-A6C34878D82A}">
                    <a16:rowId xmlns:a16="http://schemas.microsoft.com/office/drawing/2014/main" val="10000"/>
                  </a:ext>
                </a:extLst>
              </a:tr>
              <a:tr h="495032">
                <a:tc>
                  <a:txBody>
                    <a:bodyPr/>
                    <a:lstStyle/>
                    <a:p>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要介護</a:t>
                      </a:r>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5</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6">
                        <a:lumMod val="40000"/>
                        <a:lumOff val="60000"/>
                      </a:schemeClr>
                    </a:solidFill>
                  </a:tcPr>
                </a:tc>
                <a:tc>
                  <a:txBody>
                    <a:bodyPr/>
                    <a:lstStyle/>
                    <a:p>
                      <a:pPr algn="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8.9%</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6">
                        <a:lumMod val="40000"/>
                        <a:lumOff val="60000"/>
                      </a:schemeClr>
                    </a:solidFill>
                  </a:tcPr>
                </a:tc>
                <a:extLst>
                  <a:ext uri="{0D108BD9-81ED-4DB2-BD59-A6C34878D82A}">
                    <a16:rowId xmlns:a16="http://schemas.microsoft.com/office/drawing/2014/main" val="10001"/>
                  </a:ext>
                </a:extLst>
              </a:tr>
              <a:tr h="542990">
                <a:tc>
                  <a:txBody>
                    <a:bodyPr/>
                    <a:lstStyle/>
                    <a:p>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要介護</a:t>
                      </a:r>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4</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6">
                        <a:lumMod val="40000"/>
                        <a:lumOff val="60000"/>
                      </a:schemeClr>
                    </a:solidFill>
                  </a:tcPr>
                </a:tc>
                <a:tc>
                  <a:txBody>
                    <a:bodyPr/>
                    <a:lstStyle/>
                    <a:p>
                      <a:pPr algn="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13.1%</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6">
                        <a:lumMod val="40000"/>
                        <a:lumOff val="60000"/>
                      </a:schemeClr>
                    </a:solidFill>
                  </a:tcPr>
                </a:tc>
                <a:extLst>
                  <a:ext uri="{0D108BD9-81ED-4DB2-BD59-A6C34878D82A}">
                    <a16:rowId xmlns:a16="http://schemas.microsoft.com/office/drawing/2014/main" val="10002"/>
                  </a:ext>
                </a:extLst>
              </a:tr>
              <a:tr h="542990">
                <a:tc>
                  <a:txBody>
                    <a:bodyPr/>
                    <a:lstStyle/>
                    <a:p>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要介護</a:t>
                      </a:r>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3</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6">
                        <a:lumMod val="40000"/>
                        <a:lumOff val="60000"/>
                      </a:schemeClr>
                    </a:solidFill>
                  </a:tcPr>
                </a:tc>
                <a:tc>
                  <a:txBody>
                    <a:bodyPr/>
                    <a:lstStyle/>
                    <a:p>
                      <a:pPr algn="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14.7%</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6">
                        <a:lumMod val="40000"/>
                        <a:lumOff val="60000"/>
                      </a:schemeClr>
                    </a:solidFill>
                  </a:tcPr>
                </a:tc>
                <a:extLst>
                  <a:ext uri="{0D108BD9-81ED-4DB2-BD59-A6C34878D82A}">
                    <a16:rowId xmlns:a16="http://schemas.microsoft.com/office/drawing/2014/main" val="10003"/>
                  </a:ext>
                </a:extLst>
              </a:tr>
              <a:tr h="465420">
                <a:tc>
                  <a:txBody>
                    <a:bodyPr/>
                    <a:lstStyle/>
                    <a:p>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要介護</a:t>
                      </a:r>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2</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1">
                        <a:lumMod val="40000"/>
                        <a:lumOff val="60000"/>
                      </a:schemeClr>
                    </a:solidFill>
                  </a:tcPr>
                </a:tc>
                <a:tc>
                  <a:txBody>
                    <a:bodyPr/>
                    <a:lstStyle/>
                    <a:p>
                      <a:pPr algn="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17.9%</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1">
                        <a:lumMod val="40000"/>
                        <a:lumOff val="60000"/>
                      </a:schemeClr>
                    </a:solidFill>
                  </a:tcPr>
                </a:tc>
                <a:extLst>
                  <a:ext uri="{0D108BD9-81ED-4DB2-BD59-A6C34878D82A}">
                    <a16:rowId xmlns:a16="http://schemas.microsoft.com/office/drawing/2014/main" val="10004"/>
                  </a:ext>
                </a:extLst>
              </a:tr>
              <a:tr h="465420">
                <a:tc>
                  <a:txBody>
                    <a:bodyPr/>
                    <a:lstStyle/>
                    <a:p>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要介護</a:t>
                      </a:r>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1</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1">
                        <a:lumMod val="40000"/>
                        <a:lumOff val="60000"/>
                      </a:schemeClr>
                    </a:solidFill>
                  </a:tcPr>
                </a:tc>
                <a:tc>
                  <a:txBody>
                    <a:bodyPr/>
                    <a:lstStyle/>
                    <a:p>
                      <a:pPr algn="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22.7%</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1">
                        <a:lumMod val="40000"/>
                        <a:lumOff val="60000"/>
                      </a:schemeClr>
                    </a:solidFill>
                  </a:tcPr>
                </a:tc>
                <a:extLst>
                  <a:ext uri="{0D108BD9-81ED-4DB2-BD59-A6C34878D82A}">
                    <a16:rowId xmlns:a16="http://schemas.microsoft.com/office/drawing/2014/main" val="10005"/>
                  </a:ext>
                </a:extLst>
              </a:tr>
              <a:tr h="439321">
                <a:tc>
                  <a:txBody>
                    <a:bodyPr/>
                    <a:lstStyle/>
                    <a:p>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要支援</a:t>
                      </a:r>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2</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1">
                        <a:lumMod val="40000"/>
                        <a:lumOff val="60000"/>
                      </a:schemeClr>
                    </a:solidFill>
                  </a:tcPr>
                </a:tc>
                <a:tc>
                  <a:txBody>
                    <a:bodyPr/>
                    <a:lstStyle/>
                    <a:p>
                      <a:pPr algn="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11.3%</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1">
                        <a:lumMod val="40000"/>
                        <a:lumOff val="60000"/>
                      </a:schemeClr>
                    </a:solidFill>
                  </a:tcPr>
                </a:tc>
                <a:extLst>
                  <a:ext uri="{0D108BD9-81ED-4DB2-BD59-A6C34878D82A}">
                    <a16:rowId xmlns:a16="http://schemas.microsoft.com/office/drawing/2014/main" val="10006"/>
                  </a:ext>
                </a:extLst>
              </a:tr>
              <a:tr h="472395">
                <a:tc>
                  <a:txBody>
                    <a:bodyPr/>
                    <a:lstStyle/>
                    <a:p>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要支援</a:t>
                      </a:r>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1</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1">
                        <a:lumMod val="40000"/>
                        <a:lumOff val="60000"/>
                      </a:schemeClr>
                    </a:solidFill>
                  </a:tcPr>
                </a:tc>
                <a:tc>
                  <a:txBody>
                    <a:bodyPr/>
                    <a:lstStyle/>
                    <a:p>
                      <a:pPr algn="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11.4%</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1">
                        <a:lumMod val="40000"/>
                        <a:lumOff val="60000"/>
                      </a:schemeClr>
                    </a:solidFill>
                  </a:tcPr>
                </a:tc>
                <a:extLst>
                  <a:ext uri="{0D108BD9-81ED-4DB2-BD59-A6C34878D82A}">
                    <a16:rowId xmlns:a16="http://schemas.microsoft.com/office/drawing/2014/main" val="10007"/>
                  </a:ext>
                </a:extLst>
              </a:tr>
            </a:tbl>
          </a:graphicData>
        </a:graphic>
      </p:graphicFrame>
      <p:sp>
        <p:nvSpPr>
          <p:cNvPr id="20" name="Text Box 35"/>
          <p:cNvSpPr txBox="1">
            <a:spLocks noChangeArrowheads="1"/>
          </p:cNvSpPr>
          <p:nvPr/>
        </p:nvSpPr>
        <p:spPr bwMode="auto">
          <a:xfrm>
            <a:off x="6804248" y="1198575"/>
            <a:ext cx="1008077"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1" hangingPunct="1">
              <a:spcBef>
                <a:spcPct val="50000"/>
              </a:spcBef>
              <a:buFontTx/>
              <a:buNone/>
            </a:pPr>
            <a:r>
              <a:rPr lang="ja-JP" altLang="en-US" sz="1000" dirty="0">
                <a:solidFill>
                  <a:srgbClr val="000000"/>
                </a:solidFill>
                <a:latin typeface="ＭＳ ゴシック" pitchFamily="49" charset="-128"/>
                <a:ea typeface="ＭＳ ゴシック" pitchFamily="49" charset="-128"/>
              </a:rPr>
              <a:t>単位：人</a:t>
            </a:r>
          </a:p>
        </p:txBody>
      </p:sp>
      <p:sp>
        <p:nvSpPr>
          <p:cNvPr id="21" name="テキスト ボックス 20"/>
          <p:cNvSpPr txBox="1"/>
          <p:nvPr/>
        </p:nvSpPr>
        <p:spPr>
          <a:xfrm>
            <a:off x="-2" y="-27384"/>
            <a:ext cx="9144000" cy="502702"/>
          </a:xfrm>
          <a:prstGeom prst="rect">
            <a:avLst/>
          </a:prstGeom>
          <a:solidFill>
            <a:schemeClr val="accent3">
              <a:lumMod val="40000"/>
              <a:lumOff val="60000"/>
            </a:schemeClr>
          </a:solidFill>
        </p:spPr>
        <p:txBody>
          <a:bodyPr wrap="square" rtlCol="0">
            <a:spAutoFit/>
          </a:bodyPr>
          <a:lstStyle/>
          <a:p>
            <a:pPr algn="ctr">
              <a:lnSpc>
                <a:spcPts val="3200"/>
              </a:lnSpc>
            </a:pPr>
            <a:r>
              <a:rPr lang="ja-JP" altLang="en-US" sz="2000" b="1" dirty="0" smtClean="0">
                <a:solidFill>
                  <a:srgbClr val="336600"/>
                </a:solidFill>
                <a:latin typeface="メイリオ" panose="020B0604030504040204" pitchFamily="50" charset="-128"/>
                <a:ea typeface="メイリオ" panose="020B0604030504040204" pitchFamily="50" charset="-128"/>
                <a:cs typeface="メイリオ" panose="020B0604030504040204" pitchFamily="50" charset="-128"/>
              </a:rPr>
              <a:t>（３）富山県</a:t>
            </a:r>
            <a:r>
              <a:rPr lang="ja-JP" altLang="en-US" sz="2000" b="1" dirty="0">
                <a:solidFill>
                  <a:srgbClr val="336600"/>
                </a:solidFill>
                <a:latin typeface="メイリオ" panose="020B0604030504040204" pitchFamily="50" charset="-128"/>
                <a:ea typeface="メイリオ" panose="020B0604030504040204" pitchFamily="50" charset="-128"/>
                <a:cs typeface="メイリオ" panose="020B0604030504040204" pitchFamily="50" charset="-128"/>
              </a:rPr>
              <a:t>における要介護認定者の状況（第</a:t>
            </a:r>
            <a:r>
              <a:rPr lang="en-US" altLang="ja-JP" sz="2000" b="1" dirty="0">
                <a:solidFill>
                  <a:srgbClr val="336600"/>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2000" b="1" dirty="0">
                <a:solidFill>
                  <a:srgbClr val="336600"/>
                </a:solidFill>
                <a:latin typeface="メイリオ" panose="020B0604030504040204" pitchFamily="50" charset="-128"/>
                <a:ea typeface="メイリオ" panose="020B0604030504040204" pitchFamily="50" charset="-128"/>
                <a:cs typeface="メイリオ" panose="020B0604030504040204" pitchFamily="50" charset="-128"/>
              </a:rPr>
              <a:t>号被保険者要介護度別）</a:t>
            </a:r>
          </a:p>
        </p:txBody>
      </p:sp>
      <p:sp>
        <p:nvSpPr>
          <p:cNvPr id="22" name="角丸四角形吹き出し 21"/>
          <p:cNvSpPr/>
          <p:nvPr/>
        </p:nvSpPr>
        <p:spPr>
          <a:xfrm>
            <a:off x="94361" y="1844824"/>
            <a:ext cx="4608513" cy="634744"/>
          </a:xfrm>
          <a:prstGeom prst="wedgeRoundRectCallout">
            <a:avLst>
              <a:gd name="adj1" fmla="val 6524"/>
              <a:gd name="adj2" fmla="val -70645"/>
              <a:gd name="adj3" fmla="val 16667"/>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全国に比べ、</a:t>
            </a:r>
            <a:r>
              <a:rPr kumimoji="1" lang="ja-JP" altLang="en-US" sz="1400" b="1" u="sng"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富山県は重度者（要介護３～５）の割合が高い</a:t>
            </a:r>
          </a:p>
        </p:txBody>
      </p:sp>
      <p:graphicFrame>
        <p:nvGraphicFramePr>
          <p:cNvPr id="2" name="オブジェクト 1"/>
          <p:cNvGraphicFramePr>
            <a:graphicFrameLocks noGrp="1" noChangeAspect="1"/>
          </p:cNvGraphicFramePr>
          <p:nvPr>
            <p:extLst/>
          </p:nvPr>
        </p:nvGraphicFramePr>
        <p:xfrm>
          <a:off x="665163" y="1236349"/>
          <a:ext cx="6970106" cy="5353363"/>
        </p:xfrm>
        <a:graphic>
          <a:graphicData uri="http://schemas.openxmlformats.org/presentationml/2006/ole">
            <mc:AlternateContent xmlns:mc="http://schemas.openxmlformats.org/markup-compatibility/2006">
              <mc:Choice xmlns:v="urn:schemas-microsoft-com:vml" Requires="v">
                <p:oleObj spid="_x0000_s3075" name="ワークシート" r:id="rId5" imgW="6867542" imgH="5200579" progId="Excel.Sheet.8">
                  <p:embed/>
                </p:oleObj>
              </mc:Choice>
              <mc:Fallback>
                <p:oleObj name="ワークシート" r:id="rId5" imgW="6867542" imgH="5200579" progId="Excel.Sheet.8">
                  <p:embed/>
                  <p:pic>
                    <p:nvPicPr>
                      <p:cNvPr id="2" name="オブジェクト 1"/>
                      <p:cNvPicPr>
                        <a:picLocks noGrp="1" noChangeAspect="1" noChangeArrowheads="1"/>
                      </p:cNvPicPr>
                      <p:nvPr/>
                    </p:nvPicPr>
                    <p:blipFill>
                      <a:blip r:embed="rId6"/>
                      <a:srcRect/>
                      <a:stretch>
                        <a:fillRect/>
                      </a:stretch>
                    </p:blipFill>
                    <p:spPr bwMode="auto">
                      <a:xfrm>
                        <a:off x="665163" y="1236349"/>
                        <a:ext cx="6970106" cy="5353363"/>
                      </a:xfrm>
                      <a:prstGeom prst="rect">
                        <a:avLst/>
                      </a:prstGeom>
                      <a:noFill/>
                      <a:ln>
                        <a:noFill/>
                      </a:ln>
                    </p:spPr>
                  </p:pic>
                </p:oleObj>
              </mc:Fallback>
            </mc:AlternateContent>
          </a:graphicData>
        </a:graphic>
      </p:graphicFrame>
      <p:graphicFrame>
        <p:nvGraphicFramePr>
          <p:cNvPr id="14" name="表 13"/>
          <p:cNvGraphicFramePr>
            <a:graphicFrameLocks noGrp="1"/>
          </p:cNvGraphicFramePr>
          <p:nvPr>
            <p:extLst/>
          </p:nvPr>
        </p:nvGraphicFramePr>
        <p:xfrm>
          <a:off x="251520" y="642836"/>
          <a:ext cx="4896545" cy="1112520"/>
        </p:xfrm>
        <a:graphic>
          <a:graphicData uri="http://schemas.openxmlformats.org/drawingml/2006/table">
            <a:tbl>
              <a:tblPr firstRow="1" bandRow="1">
                <a:tableStyleId>{8799B23B-EC83-4686-B30A-512413B5E67A}</a:tableStyleId>
              </a:tblPr>
              <a:tblGrid>
                <a:gridCol w="1689652">
                  <a:extLst>
                    <a:ext uri="{9D8B030D-6E8A-4147-A177-3AD203B41FA5}">
                      <a16:colId xmlns:a16="http://schemas.microsoft.com/office/drawing/2014/main" val="20000"/>
                    </a:ext>
                  </a:extLst>
                </a:gridCol>
                <a:gridCol w="1482758">
                  <a:extLst>
                    <a:ext uri="{9D8B030D-6E8A-4147-A177-3AD203B41FA5}">
                      <a16:colId xmlns:a16="http://schemas.microsoft.com/office/drawing/2014/main" val="20001"/>
                    </a:ext>
                  </a:extLst>
                </a:gridCol>
                <a:gridCol w="1724135">
                  <a:extLst>
                    <a:ext uri="{9D8B030D-6E8A-4147-A177-3AD203B41FA5}">
                      <a16:colId xmlns:a16="http://schemas.microsoft.com/office/drawing/2014/main" val="20002"/>
                    </a:ext>
                  </a:extLst>
                </a:gridCol>
              </a:tblGrid>
              <a:tr h="370840">
                <a:tc>
                  <a:txBody>
                    <a:bodyPr/>
                    <a:lstStyle/>
                    <a:p>
                      <a:endParaRPr kumimoji="1" lang="ja-JP" altLang="en-US" dirty="0"/>
                    </a:p>
                  </a:txBody>
                  <a:tcPr anchor="ctr"/>
                </a:tc>
                <a:tc>
                  <a:txBody>
                    <a:bodyPr/>
                    <a:lstStyle/>
                    <a:p>
                      <a:pPr algn="ct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富山県</a:t>
                      </a:r>
                    </a:p>
                  </a:txBody>
                  <a:tcPr anchor="ctr"/>
                </a:tc>
                <a:tc>
                  <a:txBody>
                    <a:bodyPr/>
                    <a:lstStyle/>
                    <a:p>
                      <a:pPr algn="ctr"/>
                      <a:r>
                        <a:rPr kumimoji="1" lang="ja-JP" altLang="en-US" sz="1400" b="0" dirty="0">
                          <a:latin typeface="メイリオ" panose="020B0604030504040204" pitchFamily="50" charset="-128"/>
                          <a:ea typeface="メイリオ" panose="020B0604030504040204" pitchFamily="50" charset="-128"/>
                          <a:cs typeface="メイリオ" panose="020B0604030504040204" pitchFamily="50" charset="-128"/>
                        </a:rPr>
                        <a:t>全国</a:t>
                      </a:r>
                    </a:p>
                  </a:txBody>
                  <a:tcPr anchor="ctr"/>
                </a:tc>
                <a:extLst>
                  <a:ext uri="{0D108BD9-81ED-4DB2-BD59-A6C34878D82A}">
                    <a16:rowId xmlns:a16="http://schemas.microsoft.com/office/drawing/2014/main" val="10000"/>
                  </a:ext>
                </a:extLst>
              </a:tr>
              <a:tr h="370840">
                <a:tc>
                  <a:txBody>
                    <a:bodyPr/>
                    <a:lstStyle/>
                    <a:p>
                      <a:r>
                        <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要介護</a:t>
                      </a:r>
                      <a:r>
                        <a:rPr kumimoji="1" lang="en-US" altLang="ja-JP" sz="1600" b="1" dirty="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600" b="1" dirty="0">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人数</a:t>
                      </a:r>
                    </a:p>
                  </a:txBody>
                  <a:tcPr anchor="ctr"/>
                </a:tc>
                <a:tc>
                  <a:txBody>
                    <a:bodyPr/>
                    <a:lstStyle/>
                    <a:p>
                      <a:pPr algn="r"/>
                      <a:r>
                        <a:rPr kumimoji="1"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rPr>
                        <a:t>23,653</a:t>
                      </a:r>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r"/>
                      <a:r>
                        <a:rPr kumimoji="1" lang="en-US" altLang="ja-JP" sz="1600" b="0" dirty="0" smtClean="0">
                          <a:latin typeface="メイリオ" panose="020B0604030504040204" pitchFamily="50" charset="-128"/>
                          <a:ea typeface="メイリオ" panose="020B0604030504040204" pitchFamily="50" charset="-128"/>
                          <a:cs typeface="メイリオ" panose="020B0604030504040204" pitchFamily="50" charset="-128"/>
                        </a:rPr>
                        <a:t>2,342,804</a:t>
                      </a:r>
                      <a:r>
                        <a:rPr kumimoji="1" lang="ja-JP" altLang="en-US" sz="1200" b="0"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sz="1200" b="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1"/>
                  </a:ext>
                </a:extLst>
              </a:tr>
              <a:tr h="370840">
                <a:tc>
                  <a:txBody>
                    <a:bodyPr/>
                    <a:lstStyle/>
                    <a:p>
                      <a:r>
                        <a:rPr kumimoji="1" lang="ja-JP" altLang="en-US" sz="1600" b="1" baseline="0" dirty="0">
                          <a:latin typeface="メイリオ" panose="020B0604030504040204" pitchFamily="50" charset="-128"/>
                          <a:ea typeface="メイリオ" panose="020B0604030504040204" pitchFamily="50" charset="-128"/>
                          <a:cs typeface="メイリオ" panose="020B0604030504040204" pitchFamily="50" charset="-128"/>
                        </a:rPr>
                        <a:t>   構成比</a:t>
                      </a:r>
                      <a:endPar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r"/>
                      <a:r>
                        <a:rPr kumimoji="1"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rPr>
                        <a:t>36.7</a:t>
                      </a:r>
                      <a:r>
                        <a:rPr kumimoji="1"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r"/>
                      <a:r>
                        <a:rPr kumimoji="1" lang="en-US" altLang="ja-JP" sz="1600" b="0" dirty="0" smtClean="0">
                          <a:latin typeface="メイリオ" panose="020B0604030504040204" pitchFamily="50" charset="-128"/>
                          <a:ea typeface="メイリオ" panose="020B0604030504040204" pitchFamily="50" charset="-128"/>
                          <a:cs typeface="メイリオ" panose="020B0604030504040204" pitchFamily="50" charset="-128"/>
                        </a:rPr>
                        <a:t>34.4</a:t>
                      </a:r>
                      <a:r>
                        <a:rPr kumimoji="1" lang="en-US" altLang="ja-JP" sz="1200" b="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2"/>
                  </a:ext>
                </a:extLst>
              </a:tr>
            </a:tbl>
          </a:graphicData>
        </a:graphic>
      </p:graphicFrame>
      <p:sp>
        <p:nvSpPr>
          <p:cNvPr id="4" name="スライド番号プレースホルダー 3">
            <a:extLst>
              <a:ext uri="{FF2B5EF4-FFF2-40B4-BE49-F238E27FC236}">
                <a16:creationId xmlns:a16="http://schemas.microsoft.com/office/drawing/2014/main" id="{5AD02E99-BB88-4375-A180-9D3C8132E279}"/>
              </a:ext>
            </a:extLst>
          </p:cNvPr>
          <p:cNvSpPr>
            <a:spLocks noGrp="1"/>
          </p:cNvSpPr>
          <p:nvPr>
            <p:ph type="sldNum" sz="quarter" idx="12"/>
          </p:nvPr>
        </p:nvSpPr>
        <p:spPr>
          <a:xfrm>
            <a:off x="6958398" y="6459755"/>
            <a:ext cx="2133600" cy="365125"/>
          </a:xfrm>
        </p:spPr>
        <p:txBody>
          <a:bodyPr/>
          <a:lstStyle/>
          <a:p>
            <a:r>
              <a:rPr lang="ja-JP" altLang="en-US" dirty="0"/>
              <a:t>１０</a:t>
            </a:r>
            <a:endParaRPr kumimoji="1" lang="ja-JP" altLang="en-US" dirty="0"/>
          </a:p>
        </p:txBody>
      </p:sp>
    </p:spTree>
    <p:extLst>
      <p:ext uri="{BB962C8B-B14F-4D97-AF65-F5344CB8AC3E}">
        <p14:creationId xmlns:p14="http://schemas.microsoft.com/office/powerpoint/2010/main" val="1746555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13"/>
          <p:cNvGraphicFramePr>
            <a:graphicFrameLocks noGrp="1"/>
          </p:cNvGraphicFramePr>
          <p:nvPr>
            <p:extLst/>
          </p:nvPr>
        </p:nvGraphicFramePr>
        <p:xfrm>
          <a:off x="359530" y="1031136"/>
          <a:ext cx="8424936" cy="889000"/>
        </p:xfrm>
        <a:graphic>
          <a:graphicData uri="http://schemas.openxmlformats.org/drawingml/2006/table">
            <a:tbl>
              <a:tblPr firstRow="1" bandRow="1">
                <a:tableStyleId>{8799B23B-EC83-4686-B30A-512413B5E67A}</a:tableStyleId>
              </a:tblPr>
              <a:tblGrid>
                <a:gridCol w="1867941">
                  <a:extLst>
                    <a:ext uri="{9D8B030D-6E8A-4147-A177-3AD203B41FA5}">
                      <a16:colId xmlns:a16="http://schemas.microsoft.com/office/drawing/2014/main" val="20000"/>
                    </a:ext>
                  </a:extLst>
                </a:gridCol>
                <a:gridCol w="1660451">
                  <a:extLst>
                    <a:ext uri="{9D8B030D-6E8A-4147-A177-3AD203B41FA5}">
                      <a16:colId xmlns:a16="http://schemas.microsoft.com/office/drawing/2014/main" val="20001"/>
                    </a:ext>
                  </a:extLst>
                </a:gridCol>
                <a:gridCol w="1584176">
                  <a:extLst>
                    <a:ext uri="{9D8B030D-6E8A-4147-A177-3AD203B41FA5}">
                      <a16:colId xmlns:a16="http://schemas.microsoft.com/office/drawing/2014/main" val="20002"/>
                    </a:ext>
                  </a:extLst>
                </a:gridCol>
                <a:gridCol w="3312368">
                  <a:extLst>
                    <a:ext uri="{9D8B030D-6E8A-4147-A177-3AD203B41FA5}">
                      <a16:colId xmlns:a16="http://schemas.microsoft.com/office/drawing/2014/main" val="20003"/>
                    </a:ext>
                  </a:extLst>
                </a:gridCol>
              </a:tblGrid>
              <a:tr h="370840">
                <a:tc>
                  <a:txBody>
                    <a:bodyPr/>
                    <a:lstStyle/>
                    <a:p>
                      <a:endParaRPr kumimoji="1" lang="ja-JP" altLang="en-US" dirty="0"/>
                    </a:p>
                  </a:txBody>
                  <a:tcPr anchor="ctr"/>
                </a:tc>
                <a:tc>
                  <a:txBody>
                    <a:bodyPr/>
                    <a:lstStyle/>
                    <a:p>
                      <a:pPr algn="ctr"/>
                      <a:r>
                        <a:rPr kumimoji="1" lang="en-US" altLang="ja-JP" sz="1400" b="0" dirty="0">
                          <a:latin typeface="メイリオ" panose="020B0604030504040204" pitchFamily="50" charset="-128"/>
                          <a:ea typeface="メイリオ" panose="020B0604030504040204" pitchFamily="50" charset="-128"/>
                          <a:cs typeface="メイリオ" panose="020B0604030504040204" pitchFamily="50" charset="-128"/>
                        </a:rPr>
                        <a:t>H12</a:t>
                      </a:r>
                      <a:r>
                        <a:rPr kumimoji="1" lang="ja-JP" altLang="en-US" sz="1400" b="0" dirty="0">
                          <a:latin typeface="メイリオ" panose="020B0604030504040204" pitchFamily="50" charset="-128"/>
                          <a:ea typeface="メイリオ" panose="020B0604030504040204" pitchFamily="50" charset="-128"/>
                          <a:cs typeface="メイリオ" panose="020B0604030504040204" pitchFamily="50" charset="-128"/>
                        </a:rPr>
                        <a:t>年</a:t>
                      </a:r>
                    </a:p>
                  </a:txBody>
                  <a:tcPr anchor="ctr"/>
                </a:tc>
                <a:tc>
                  <a:txBody>
                    <a:bodyPr/>
                    <a:lstStyle/>
                    <a:p>
                      <a:pPr algn="ctr"/>
                      <a:r>
                        <a:rPr kumimoji="1"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rPr>
                        <a:t>R4</a:t>
                      </a:r>
                      <a:r>
                        <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年度</a:t>
                      </a:r>
                      <a:r>
                        <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見込</a:t>
                      </a:r>
                      <a:r>
                        <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endParaRPr kumimoji="1" lang="ja-JP" altLang="en-US" b="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0"/>
                  </a:ext>
                </a:extLst>
              </a:tr>
              <a:tr h="370840">
                <a:tc>
                  <a:txBody>
                    <a:bodyPr/>
                    <a:lstStyle/>
                    <a:p>
                      <a:r>
                        <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介護給付費</a:t>
                      </a:r>
                    </a:p>
                  </a:txBody>
                  <a:tcPr anchor="ctr"/>
                </a:tc>
                <a:tc>
                  <a:txBody>
                    <a:bodyPr/>
                    <a:lstStyle/>
                    <a:p>
                      <a:pPr algn="r"/>
                      <a:r>
                        <a:rPr kumimoji="1" lang="en-US" altLang="ja-JP" sz="1600" b="0" dirty="0">
                          <a:latin typeface="メイリオ" panose="020B0604030504040204" pitchFamily="50" charset="-128"/>
                          <a:ea typeface="メイリオ" panose="020B0604030504040204" pitchFamily="50" charset="-128"/>
                          <a:cs typeface="メイリオ" panose="020B0604030504040204" pitchFamily="50" charset="-128"/>
                        </a:rPr>
                        <a:t>415.7</a:t>
                      </a:r>
                      <a:r>
                        <a:rPr kumimoji="1" lang="ja-JP" altLang="en-US" sz="1200" b="0" dirty="0">
                          <a:latin typeface="メイリオ" panose="020B0604030504040204" pitchFamily="50" charset="-128"/>
                          <a:ea typeface="メイリオ" panose="020B0604030504040204" pitchFamily="50" charset="-128"/>
                          <a:cs typeface="メイリオ" panose="020B0604030504040204" pitchFamily="50" charset="-128"/>
                        </a:rPr>
                        <a:t>億円</a:t>
                      </a:r>
                    </a:p>
                  </a:txBody>
                  <a:tcPr anchor="ctr"/>
                </a:tc>
                <a:tc>
                  <a:txBody>
                    <a:bodyPr/>
                    <a:lstStyle/>
                    <a:p>
                      <a:pPr algn="r"/>
                      <a:r>
                        <a:rPr kumimoji="1"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rPr>
                        <a:t>1049.0</a:t>
                      </a:r>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億円</a:t>
                      </a:r>
                      <a:endPar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対</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H12</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月比</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633.3</a:t>
                      </a: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億</a:t>
                      </a: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円</a:t>
                      </a:r>
                      <a:r>
                        <a:rPr kumimoji="1" lang="ja-JP" altLang="en-US" sz="1100" baseline="0" dirty="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400" baseline="0"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400" baseline="0" dirty="0" smtClean="0">
                          <a:latin typeface="メイリオ" panose="020B0604030504040204" pitchFamily="50" charset="-128"/>
                          <a:ea typeface="メイリオ" panose="020B0604030504040204" pitchFamily="50" charset="-128"/>
                          <a:cs typeface="メイリオ" panose="020B0604030504040204" pitchFamily="50" charset="-128"/>
                        </a:rPr>
                        <a:t>152</a:t>
                      </a:r>
                      <a:r>
                        <a:rPr kumimoji="1" lang="en-US" altLang="ja-JP" sz="1100" baseline="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baseline="0" dirty="0">
                          <a:latin typeface="メイリオ" panose="020B0604030504040204" pitchFamily="50" charset="-128"/>
                          <a:ea typeface="メイリオ" panose="020B0604030504040204" pitchFamily="50" charset="-128"/>
                          <a:cs typeface="メイリオ" panose="020B0604030504040204" pitchFamily="50" charset="-128"/>
                        </a:rPr>
                        <a:t>増）</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1"/>
                  </a:ext>
                </a:extLst>
              </a:tr>
            </a:tbl>
          </a:graphicData>
        </a:graphic>
      </p:graphicFrame>
      <p:graphicFrame>
        <p:nvGraphicFramePr>
          <p:cNvPr id="4" name="グラフ 3"/>
          <p:cNvGraphicFramePr/>
          <p:nvPr>
            <p:extLst/>
          </p:nvPr>
        </p:nvGraphicFramePr>
        <p:xfrm>
          <a:off x="467032" y="2204864"/>
          <a:ext cx="8496944" cy="4496048"/>
        </p:xfrm>
        <a:graphic>
          <a:graphicData uri="http://schemas.openxmlformats.org/drawingml/2006/chart">
            <c:chart xmlns:c="http://schemas.openxmlformats.org/drawingml/2006/chart" xmlns:r="http://schemas.openxmlformats.org/officeDocument/2006/relationships" r:id="rId3"/>
          </a:graphicData>
        </a:graphic>
      </p:graphicFrame>
      <p:sp>
        <p:nvSpPr>
          <p:cNvPr id="11" name="Oval 28"/>
          <p:cNvSpPr>
            <a:spLocks noChangeArrowheads="1"/>
          </p:cNvSpPr>
          <p:nvPr/>
        </p:nvSpPr>
        <p:spPr bwMode="auto">
          <a:xfrm>
            <a:off x="107504" y="3933428"/>
            <a:ext cx="857250" cy="647700"/>
          </a:xfrm>
          <a:prstGeom prst="ellipse">
            <a:avLst/>
          </a:prstGeom>
          <a:solidFill>
            <a:srgbClr val="FFFF99"/>
          </a:solidFill>
          <a:ln w="9525" algn="ctr">
            <a:solidFill>
              <a:schemeClr val="tx1"/>
            </a:solid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buFontTx/>
              <a:buNone/>
            </a:pPr>
            <a:r>
              <a:rPr lang="ja-JP" altLang="en-US" sz="16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施 設</a:t>
            </a:r>
          </a:p>
        </p:txBody>
      </p:sp>
      <p:sp>
        <p:nvSpPr>
          <p:cNvPr id="12" name="Oval 27"/>
          <p:cNvSpPr>
            <a:spLocks noChangeArrowheads="1"/>
          </p:cNvSpPr>
          <p:nvPr/>
        </p:nvSpPr>
        <p:spPr bwMode="auto">
          <a:xfrm>
            <a:off x="114350" y="4642204"/>
            <a:ext cx="857250" cy="647700"/>
          </a:xfrm>
          <a:prstGeom prst="ellipse">
            <a:avLst/>
          </a:prstGeom>
          <a:solidFill>
            <a:schemeClr val="accent2"/>
          </a:solidFill>
          <a:ln w="9525" algn="ctr">
            <a:solidFill>
              <a:schemeClr val="tx1"/>
            </a:solid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buFontTx/>
              <a:buNone/>
            </a:pP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地域密着</a:t>
            </a:r>
          </a:p>
        </p:txBody>
      </p:sp>
      <p:sp>
        <p:nvSpPr>
          <p:cNvPr id="13" name="Oval 28"/>
          <p:cNvSpPr>
            <a:spLocks noChangeArrowheads="1"/>
          </p:cNvSpPr>
          <p:nvPr/>
        </p:nvSpPr>
        <p:spPr bwMode="auto">
          <a:xfrm>
            <a:off x="93856" y="5348264"/>
            <a:ext cx="857250" cy="647700"/>
          </a:xfrm>
          <a:prstGeom prst="ellipse">
            <a:avLst/>
          </a:prstGeom>
          <a:solidFill>
            <a:schemeClr val="accent1">
              <a:lumMod val="60000"/>
              <a:lumOff val="40000"/>
            </a:schemeClr>
          </a:solidFill>
          <a:ln w="9525" algn="ctr">
            <a:solidFill>
              <a:schemeClr val="tx1"/>
            </a:solid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buFontTx/>
              <a:buNone/>
            </a:pPr>
            <a:r>
              <a:rPr lang="ja-JP" altLang="en-US" sz="16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居 宅</a:t>
            </a:r>
          </a:p>
        </p:txBody>
      </p:sp>
      <p:sp>
        <p:nvSpPr>
          <p:cNvPr id="15" name="Oval 29"/>
          <p:cNvSpPr>
            <a:spLocks noChangeArrowheads="1"/>
          </p:cNvSpPr>
          <p:nvPr/>
        </p:nvSpPr>
        <p:spPr bwMode="auto">
          <a:xfrm>
            <a:off x="1034215" y="4478056"/>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416</a:t>
            </a:r>
          </a:p>
        </p:txBody>
      </p:sp>
      <p:sp>
        <p:nvSpPr>
          <p:cNvPr id="17" name="Oval 29"/>
          <p:cNvSpPr>
            <a:spLocks noChangeArrowheads="1"/>
          </p:cNvSpPr>
          <p:nvPr/>
        </p:nvSpPr>
        <p:spPr bwMode="auto">
          <a:xfrm>
            <a:off x="8167649" y="2434345"/>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1,049</a:t>
            </a:r>
            <a:endPar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Oval 29"/>
          <p:cNvSpPr>
            <a:spLocks noChangeArrowheads="1"/>
          </p:cNvSpPr>
          <p:nvPr/>
        </p:nvSpPr>
        <p:spPr bwMode="auto">
          <a:xfrm>
            <a:off x="1422577" y="3637063"/>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685</a:t>
            </a:r>
            <a:endPar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Oval 29"/>
          <p:cNvSpPr>
            <a:spLocks noChangeArrowheads="1"/>
          </p:cNvSpPr>
          <p:nvPr/>
        </p:nvSpPr>
        <p:spPr bwMode="auto">
          <a:xfrm>
            <a:off x="1822662" y="3620003"/>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679</a:t>
            </a:r>
            <a:endPar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Oval 29"/>
          <p:cNvSpPr>
            <a:spLocks noChangeArrowheads="1"/>
          </p:cNvSpPr>
          <p:nvPr/>
        </p:nvSpPr>
        <p:spPr bwMode="auto">
          <a:xfrm>
            <a:off x="2229308" y="3540869"/>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710</a:t>
            </a:r>
            <a:endPar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Oval 29"/>
          <p:cNvSpPr>
            <a:spLocks noChangeArrowheads="1"/>
          </p:cNvSpPr>
          <p:nvPr/>
        </p:nvSpPr>
        <p:spPr bwMode="auto">
          <a:xfrm>
            <a:off x="2621936" y="3456686"/>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739</a:t>
            </a:r>
            <a:endPar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Oval 29"/>
          <p:cNvSpPr>
            <a:spLocks noChangeArrowheads="1"/>
          </p:cNvSpPr>
          <p:nvPr/>
        </p:nvSpPr>
        <p:spPr bwMode="auto">
          <a:xfrm>
            <a:off x="3015922" y="3312105"/>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785</a:t>
            </a:r>
            <a:endPar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Oval 29"/>
          <p:cNvSpPr>
            <a:spLocks noChangeArrowheads="1"/>
          </p:cNvSpPr>
          <p:nvPr/>
        </p:nvSpPr>
        <p:spPr bwMode="auto">
          <a:xfrm>
            <a:off x="3398557" y="3199366"/>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819</a:t>
            </a:r>
            <a:endPar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Oval 29"/>
          <p:cNvSpPr>
            <a:spLocks noChangeArrowheads="1"/>
          </p:cNvSpPr>
          <p:nvPr/>
        </p:nvSpPr>
        <p:spPr bwMode="auto">
          <a:xfrm>
            <a:off x="3803437" y="3112142"/>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853</a:t>
            </a:r>
            <a:endPar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Oval 29"/>
          <p:cNvSpPr>
            <a:spLocks noChangeArrowheads="1"/>
          </p:cNvSpPr>
          <p:nvPr/>
        </p:nvSpPr>
        <p:spPr bwMode="auto">
          <a:xfrm>
            <a:off x="4210772" y="2969263"/>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889</a:t>
            </a:r>
            <a:endPar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Oval 29"/>
          <p:cNvSpPr>
            <a:spLocks noChangeArrowheads="1"/>
          </p:cNvSpPr>
          <p:nvPr/>
        </p:nvSpPr>
        <p:spPr bwMode="auto">
          <a:xfrm>
            <a:off x="4622377" y="2853313"/>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918</a:t>
            </a:r>
            <a:endPar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Oval 29"/>
          <p:cNvSpPr>
            <a:spLocks noChangeArrowheads="1"/>
          </p:cNvSpPr>
          <p:nvPr/>
        </p:nvSpPr>
        <p:spPr bwMode="auto">
          <a:xfrm>
            <a:off x="4995553" y="2728915"/>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957</a:t>
            </a:r>
            <a:endPar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Oval 29"/>
          <p:cNvSpPr>
            <a:spLocks noChangeArrowheads="1"/>
          </p:cNvSpPr>
          <p:nvPr/>
        </p:nvSpPr>
        <p:spPr bwMode="auto">
          <a:xfrm>
            <a:off x="5797091" y="2676804"/>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976</a:t>
            </a:r>
            <a:endPar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Oval 29"/>
          <p:cNvSpPr>
            <a:spLocks noChangeArrowheads="1"/>
          </p:cNvSpPr>
          <p:nvPr/>
        </p:nvSpPr>
        <p:spPr bwMode="auto">
          <a:xfrm>
            <a:off x="5403846" y="2718930"/>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971</a:t>
            </a:r>
            <a:endPar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Oval 29"/>
          <p:cNvSpPr>
            <a:spLocks noChangeArrowheads="1"/>
          </p:cNvSpPr>
          <p:nvPr/>
        </p:nvSpPr>
        <p:spPr bwMode="auto">
          <a:xfrm>
            <a:off x="6566566" y="2664254"/>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993</a:t>
            </a:r>
            <a:endPar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Oval 29"/>
          <p:cNvSpPr>
            <a:spLocks noChangeArrowheads="1"/>
          </p:cNvSpPr>
          <p:nvPr/>
        </p:nvSpPr>
        <p:spPr bwMode="auto">
          <a:xfrm>
            <a:off x="6193390" y="2687535"/>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985</a:t>
            </a:r>
            <a:endPar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Oval 29"/>
          <p:cNvSpPr>
            <a:spLocks noChangeArrowheads="1"/>
          </p:cNvSpPr>
          <p:nvPr/>
        </p:nvSpPr>
        <p:spPr bwMode="auto">
          <a:xfrm>
            <a:off x="6977040" y="2543535"/>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1024</a:t>
            </a:r>
            <a:endPar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Rectangle 3"/>
          <p:cNvSpPr>
            <a:spLocks noChangeArrowheads="1"/>
          </p:cNvSpPr>
          <p:nvPr/>
        </p:nvSpPr>
        <p:spPr bwMode="auto">
          <a:xfrm>
            <a:off x="1187450" y="6597476"/>
            <a:ext cx="71278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l" eaLnBrk="0" hangingPunct="0">
              <a:buChar char="•"/>
              <a:defRPr kumimoji="1" sz="3200">
                <a:solidFill>
                  <a:schemeClr val="tx1"/>
                </a:solidFill>
                <a:latin typeface="Arial" charset="0"/>
                <a:ea typeface="ＭＳ Ｐゴシック" charset="-128"/>
              </a:defRPr>
            </a:lvl1pPr>
            <a:lvl2pPr marL="742950" indent="-285750" algn="l" eaLnBrk="0" hangingPunct="0">
              <a:buChar char="–"/>
              <a:defRPr kumimoji="1" sz="2800">
                <a:solidFill>
                  <a:schemeClr val="tx1"/>
                </a:solidFill>
                <a:latin typeface="Arial" charset="0"/>
                <a:ea typeface="ＭＳ Ｐゴシック" charset="-128"/>
              </a:defRPr>
            </a:lvl2pPr>
            <a:lvl3pPr marL="1143000" indent="-228600" algn="l" eaLnBrk="0" hangingPunct="0">
              <a:buChar char="•"/>
              <a:defRPr kumimoji="1" sz="2400">
                <a:solidFill>
                  <a:schemeClr val="tx1"/>
                </a:solidFill>
                <a:latin typeface="Arial" charset="0"/>
                <a:ea typeface="ＭＳ Ｐゴシック" charset="-128"/>
              </a:defRPr>
            </a:lvl3pPr>
            <a:lvl4pPr marL="1600200" indent="-228600" algn="l" eaLnBrk="0" hangingPunct="0">
              <a:buChar char="–"/>
              <a:defRPr kumimoji="1" sz="2000">
                <a:solidFill>
                  <a:schemeClr val="tx1"/>
                </a:solidFill>
                <a:latin typeface="Arial" charset="0"/>
                <a:ea typeface="ＭＳ Ｐゴシック" charset="-128"/>
              </a:defRPr>
            </a:lvl4pPr>
            <a:lvl5pPr marL="2057400" indent="-228600" algn="l" eaLnBrk="0" hangingPunct="0">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11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特定入所者介護サービス費、高額介護サービス費、高額医療合算介護サービス費等を含む　　　　　　　　　　　</a:t>
            </a:r>
          </a:p>
        </p:txBody>
      </p:sp>
      <p:sp>
        <p:nvSpPr>
          <p:cNvPr id="32" name="テキスト ボックス 31"/>
          <p:cNvSpPr txBox="1"/>
          <p:nvPr/>
        </p:nvSpPr>
        <p:spPr>
          <a:xfrm>
            <a:off x="-2" y="-27384"/>
            <a:ext cx="9144000" cy="502702"/>
          </a:xfrm>
          <a:prstGeom prst="rect">
            <a:avLst/>
          </a:prstGeom>
          <a:solidFill>
            <a:schemeClr val="accent3">
              <a:lumMod val="40000"/>
              <a:lumOff val="60000"/>
            </a:schemeClr>
          </a:solidFill>
        </p:spPr>
        <p:txBody>
          <a:bodyPr wrap="square" rtlCol="0">
            <a:spAutoFit/>
          </a:bodyPr>
          <a:lstStyle/>
          <a:p>
            <a:pPr algn="ctr">
              <a:lnSpc>
                <a:spcPts val="3200"/>
              </a:lnSpc>
            </a:pPr>
            <a:r>
              <a:rPr lang="ja-JP" altLang="en-US" sz="2400" b="1" dirty="0" smtClean="0">
                <a:solidFill>
                  <a:srgbClr val="336600"/>
                </a:solidFill>
                <a:latin typeface="メイリオ" panose="020B0604030504040204" pitchFamily="50" charset="-128"/>
                <a:ea typeface="メイリオ" panose="020B0604030504040204" pitchFamily="50" charset="-128"/>
                <a:cs typeface="メイリオ" panose="020B0604030504040204" pitchFamily="50" charset="-128"/>
              </a:rPr>
              <a:t>（４）富山県</a:t>
            </a:r>
            <a:r>
              <a:rPr lang="ja-JP" altLang="en-US" sz="2400" b="1" dirty="0">
                <a:solidFill>
                  <a:srgbClr val="336600"/>
                </a:solidFill>
                <a:latin typeface="メイリオ" panose="020B0604030504040204" pitchFamily="50" charset="-128"/>
                <a:ea typeface="メイリオ" panose="020B0604030504040204" pitchFamily="50" charset="-128"/>
                <a:cs typeface="メイリオ" panose="020B0604030504040204" pitchFamily="50" charset="-128"/>
              </a:rPr>
              <a:t>における介護給付費の推移（年度）</a:t>
            </a:r>
          </a:p>
        </p:txBody>
      </p:sp>
      <p:sp>
        <p:nvSpPr>
          <p:cNvPr id="36" name="角丸四角形 35"/>
          <p:cNvSpPr/>
          <p:nvPr/>
        </p:nvSpPr>
        <p:spPr>
          <a:xfrm>
            <a:off x="327018" y="521384"/>
            <a:ext cx="8373243" cy="468000"/>
          </a:xfrm>
          <a:prstGeom prst="round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・給付費は</a:t>
            </a:r>
            <a:r>
              <a:rPr kumimoji="1" lang="ja-JP" altLang="en-US" sz="1600" b="1" u="sng"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年々増加（対</a:t>
            </a:r>
            <a:r>
              <a:rPr kumimoji="1" lang="en-US" altLang="ja-JP" sz="16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H12:2.5</a:t>
            </a:r>
            <a:r>
              <a:rPr kumimoji="1" lang="ja-JP" altLang="en-US" sz="16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倍</a:t>
            </a:r>
            <a:r>
              <a:rPr kumimoji="1" lang="ja-JP" altLang="en-US" sz="160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）、特に</a:t>
            </a:r>
            <a:r>
              <a:rPr kumimoji="1" lang="ja-JP" altLang="en-US" sz="1600" b="1" u="sng"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居宅・地域密着型サービスの給付費が増加</a:t>
            </a:r>
          </a:p>
        </p:txBody>
      </p:sp>
      <p:sp>
        <p:nvSpPr>
          <p:cNvPr id="35" name="Oval 29"/>
          <p:cNvSpPr>
            <a:spLocks noChangeArrowheads="1"/>
          </p:cNvSpPr>
          <p:nvPr/>
        </p:nvSpPr>
        <p:spPr bwMode="auto">
          <a:xfrm>
            <a:off x="7359649" y="2503701"/>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1039</a:t>
            </a:r>
            <a:endPar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662040" y="2087573"/>
            <a:ext cx="4130935" cy="1077218"/>
          </a:xfrm>
          <a:prstGeom prst="rect">
            <a:avLst/>
          </a:prstGeom>
          <a:noFill/>
        </p:spPr>
        <p:txBody>
          <a:bodyPr wrap="square" rtlCol="0">
            <a:spAutoFit/>
          </a:bodyPr>
          <a:lstStyle/>
          <a:p>
            <a:pPr lvl="0"/>
            <a:r>
              <a:rPr lang="en-US" altLang="ja-JP" sz="16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H12 </a:t>
            </a:r>
            <a:r>
              <a:rPr lang="ja-JP" altLang="en-US" sz="16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R4</a:t>
            </a:r>
            <a:endParaRPr lang="en-US" altLang="ja-JP" sz="16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600" b="1" dirty="0">
                <a:solidFill>
                  <a:srgbClr val="4F81BD">
                    <a:lumMod val="75000"/>
                  </a:srgbClr>
                </a:solidFill>
                <a:latin typeface="メイリオ" panose="020B0604030504040204" pitchFamily="50" charset="-128"/>
                <a:ea typeface="メイリオ" panose="020B0604030504040204" pitchFamily="50" charset="-128"/>
                <a:cs typeface="メイリオ" panose="020B0604030504040204" pitchFamily="50" charset="-128"/>
              </a:rPr>
              <a:t>  居宅サービス　　　　</a:t>
            </a:r>
            <a:r>
              <a:rPr lang="en-US" altLang="ja-JP" sz="1600" b="1" dirty="0" smtClean="0">
                <a:solidFill>
                  <a:srgbClr val="4F81BD">
                    <a:lumMod val="75000"/>
                  </a:srgbClr>
                </a:solidFill>
                <a:latin typeface="メイリオ" panose="020B0604030504040204" pitchFamily="50" charset="-128"/>
                <a:ea typeface="メイリオ" panose="020B0604030504040204" pitchFamily="50" charset="-128"/>
                <a:cs typeface="メイリオ" panose="020B0604030504040204" pitchFamily="50" charset="-128"/>
              </a:rPr>
              <a:t>4.1</a:t>
            </a:r>
            <a:r>
              <a:rPr lang="ja-JP" altLang="en-US" sz="1200" b="1" dirty="0" smtClean="0">
                <a:solidFill>
                  <a:srgbClr val="4F81BD">
                    <a:lumMod val="75000"/>
                  </a:srgbClr>
                </a:solidFill>
                <a:latin typeface="メイリオ" panose="020B0604030504040204" pitchFamily="50" charset="-128"/>
                <a:ea typeface="メイリオ" panose="020B0604030504040204" pitchFamily="50" charset="-128"/>
                <a:cs typeface="メイリオ" panose="020B0604030504040204" pitchFamily="50" charset="-128"/>
              </a:rPr>
              <a:t>倍</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600" b="1" dirty="0">
                <a:solidFill>
                  <a:srgbClr val="C0504D">
                    <a:lumMod val="75000"/>
                  </a:srgbClr>
                </a:solidFill>
                <a:latin typeface="メイリオ" panose="020B0604030504040204" pitchFamily="50" charset="-128"/>
                <a:ea typeface="メイリオ" panose="020B0604030504040204" pitchFamily="50" charset="-128"/>
                <a:cs typeface="メイリオ" panose="020B0604030504040204" pitchFamily="50" charset="-128"/>
              </a:rPr>
              <a:t>  地域密着型サービス　</a:t>
            </a:r>
            <a:r>
              <a:rPr lang="en-US" altLang="ja-JP" sz="1600" b="1" dirty="0" smtClean="0">
                <a:solidFill>
                  <a:srgbClr val="C0504D">
                    <a:lumMod val="75000"/>
                  </a:srgbClr>
                </a:solidFill>
                <a:latin typeface="メイリオ" panose="020B0604030504040204" pitchFamily="50" charset="-128"/>
                <a:ea typeface="メイリオ" panose="020B0604030504040204" pitchFamily="50" charset="-128"/>
                <a:cs typeface="メイリオ" panose="020B0604030504040204" pitchFamily="50" charset="-128"/>
              </a:rPr>
              <a:t>8.7</a:t>
            </a:r>
            <a:r>
              <a:rPr lang="ja-JP" altLang="en-US" sz="1200" b="1" dirty="0" smtClean="0">
                <a:solidFill>
                  <a:srgbClr val="C0504D">
                    <a:lumMod val="75000"/>
                  </a:srgbClr>
                </a:solidFill>
                <a:latin typeface="メイリオ" panose="020B0604030504040204" pitchFamily="50" charset="-128"/>
                <a:ea typeface="メイリオ" panose="020B0604030504040204" pitchFamily="50" charset="-128"/>
                <a:cs typeface="メイリオ" panose="020B0604030504040204" pitchFamily="50" charset="-128"/>
              </a:rPr>
              <a:t>倍</a:t>
            </a:r>
            <a:r>
              <a:rPr lang="ja-JP" altLang="en-US" sz="1200" b="1" dirty="0">
                <a:solidFill>
                  <a:srgbClr val="C0504D">
                    <a:lumMod val="75000"/>
                  </a:srgbClr>
                </a:solidFill>
                <a:latin typeface="メイリオ" panose="020B0604030504040204" pitchFamily="50" charset="-128"/>
                <a:ea typeface="メイリオ" panose="020B0604030504040204" pitchFamily="50" charset="-128"/>
                <a:cs typeface="メイリオ" panose="020B0604030504040204" pitchFamily="50" charset="-128"/>
              </a:rPr>
              <a:t>（対</a:t>
            </a:r>
            <a:r>
              <a:rPr lang="en-US" altLang="ja-JP" sz="1200" b="1" dirty="0">
                <a:solidFill>
                  <a:srgbClr val="C0504D">
                    <a:lumMod val="75000"/>
                  </a:srgbClr>
                </a:solidFill>
                <a:latin typeface="メイリオ" panose="020B0604030504040204" pitchFamily="50" charset="-128"/>
                <a:ea typeface="メイリオ" panose="020B0604030504040204" pitchFamily="50" charset="-128"/>
                <a:cs typeface="メイリオ" panose="020B0604030504040204" pitchFamily="50" charset="-128"/>
              </a:rPr>
              <a:t>H18</a:t>
            </a:r>
            <a:r>
              <a:rPr lang="ja-JP" altLang="en-US" sz="1200" b="1" dirty="0">
                <a:solidFill>
                  <a:srgbClr val="C0504D">
                    <a:lumMod val="75000"/>
                  </a:srgbClr>
                </a:solidFill>
                <a:latin typeface="メイリオ" panose="020B0604030504040204" pitchFamily="50" charset="-128"/>
                <a:ea typeface="メイリオ" panose="020B0604030504040204" pitchFamily="50" charset="-128"/>
                <a:cs typeface="メイリオ" panose="020B0604030504040204" pitchFamily="50" charset="-128"/>
              </a:rPr>
              <a:t>年度比）</a:t>
            </a:r>
            <a:endParaRPr lang="en-US" altLang="ja-JP" sz="1600" b="1" dirty="0">
              <a:solidFill>
                <a:srgbClr val="C0504D">
                  <a:lumMod val="75000"/>
                </a:srgbClr>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600" b="1" dirty="0">
                <a:solidFill>
                  <a:srgbClr val="9BBB59">
                    <a:lumMod val="75000"/>
                  </a:srgb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b="1" dirty="0">
                <a:solidFill>
                  <a:srgbClr val="996600"/>
                </a:solidFill>
                <a:latin typeface="メイリオ" panose="020B0604030504040204" pitchFamily="50" charset="-128"/>
                <a:ea typeface="メイリオ" panose="020B0604030504040204" pitchFamily="50" charset="-128"/>
                <a:cs typeface="メイリオ" panose="020B0604030504040204" pitchFamily="50" charset="-128"/>
              </a:rPr>
              <a:t>施設サービス　　　　</a:t>
            </a:r>
            <a:r>
              <a:rPr lang="en-US" altLang="ja-JP" sz="1600" b="1" dirty="0">
                <a:solidFill>
                  <a:srgbClr val="996600"/>
                </a:solidFill>
                <a:latin typeface="メイリオ" panose="020B0604030504040204" pitchFamily="50" charset="-128"/>
                <a:ea typeface="メイリオ" panose="020B0604030504040204" pitchFamily="50" charset="-128"/>
                <a:cs typeface="メイリオ" panose="020B0604030504040204" pitchFamily="50" charset="-128"/>
              </a:rPr>
              <a:t>1.3</a:t>
            </a:r>
            <a:r>
              <a:rPr lang="ja-JP" altLang="en-US" sz="1200" b="1" dirty="0">
                <a:solidFill>
                  <a:srgbClr val="996600"/>
                </a:solidFill>
                <a:latin typeface="メイリオ" panose="020B0604030504040204" pitchFamily="50" charset="-128"/>
                <a:ea typeface="メイリオ" panose="020B0604030504040204" pitchFamily="50" charset="-128"/>
                <a:cs typeface="メイリオ" panose="020B0604030504040204" pitchFamily="50" charset="-128"/>
              </a:rPr>
              <a:t>倍</a:t>
            </a:r>
            <a:endParaRPr lang="ja-JP" altLang="en-US" sz="1600" b="1" dirty="0">
              <a:solidFill>
                <a:srgbClr val="9966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Oval 29"/>
          <p:cNvSpPr>
            <a:spLocks noChangeArrowheads="1"/>
          </p:cNvSpPr>
          <p:nvPr/>
        </p:nvSpPr>
        <p:spPr bwMode="auto">
          <a:xfrm>
            <a:off x="7757641" y="2428323"/>
            <a:ext cx="544513" cy="28800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1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1,059</a:t>
            </a:r>
            <a:endPar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対角する 2 つの角を丸めた四角形 1"/>
          <p:cNvSpPr/>
          <p:nvPr/>
        </p:nvSpPr>
        <p:spPr>
          <a:xfrm>
            <a:off x="246275" y="2037428"/>
            <a:ext cx="4636744" cy="1100212"/>
          </a:xfrm>
          <a:prstGeom prst="round2DiagRect">
            <a:avLst/>
          </a:prstGeom>
          <a:no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スライド番号プレースホルダー 2">
            <a:extLst>
              <a:ext uri="{FF2B5EF4-FFF2-40B4-BE49-F238E27FC236}">
                <a16:creationId xmlns:a16="http://schemas.microsoft.com/office/drawing/2014/main" id="{D72AE833-3641-49D4-A80E-2C39C724083B}"/>
              </a:ext>
            </a:extLst>
          </p:cNvPr>
          <p:cNvSpPr>
            <a:spLocks noGrp="1"/>
          </p:cNvSpPr>
          <p:nvPr>
            <p:ph type="sldNum" sz="quarter" idx="12"/>
          </p:nvPr>
        </p:nvSpPr>
        <p:spPr>
          <a:xfrm>
            <a:off x="6842844" y="6423011"/>
            <a:ext cx="2133600" cy="365125"/>
          </a:xfrm>
        </p:spPr>
        <p:txBody>
          <a:bodyPr/>
          <a:lstStyle/>
          <a:p>
            <a:r>
              <a:rPr kumimoji="1" lang="ja-JP" altLang="en-US" dirty="0"/>
              <a:t>１２</a:t>
            </a:r>
          </a:p>
        </p:txBody>
      </p:sp>
    </p:spTree>
    <p:extLst>
      <p:ext uri="{BB962C8B-B14F-4D97-AF65-F5344CB8AC3E}">
        <p14:creationId xmlns:p14="http://schemas.microsoft.com/office/powerpoint/2010/main" val="369973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13"/>
          <p:cNvGraphicFramePr>
            <a:graphicFrameLocks noGrp="1"/>
          </p:cNvGraphicFramePr>
          <p:nvPr>
            <p:extLst/>
          </p:nvPr>
        </p:nvGraphicFramePr>
        <p:xfrm>
          <a:off x="395536" y="1031136"/>
          <a:ext cx="8528008" cy="889000"/>
        </p:xfrm>
        <a:graphic>
          <a:graphicData uri="http://schemas.openxmlformats.org/drawingml/2006/table">
            <a:tbl>
              <a:tblPr firstRow="1" bandRow="1">
                <a:tableStyleId>{8799B23B-EC83-4686-B30A-512413B5E67A}</a:tableStyleId>
              </a:tblPr>
              <a:tblGrid>
                <a:gridCol w="1890794">
                  <a:extLst>
                    <a:ext uri="{9D8B030D-6E8A-4147-A177-3AD203B41FA5}">
                      <a16:colId xmlns:a16="http://schemas.microsoft.com/office/drawing/2014/main" val="20000"/>
                    </a:ext>
                  </a:extLst>
                </a:gridCol>
                <a:gridCol w="1680765">
                  <a:extLst>
                    <a:ext uri="{9D8B030D-6E8A-4147-A177-3AD203B41FA5}">
                      <a16:colId xmlns:a16="http://schemas.microsoft.com/office/drawing/2014/main" val="20001"/>
                    </a:ext>
                  </a:extLst>
                </a:gridCol>
                <a:gridCol w="1603557">
                  <a:extLst>
                    <a:ext uri="{9D8B030D-6E8A-4147-A177-3AD203B41FA5}">
                      <a16:colId xmlns:a16="http://schemas.microsoft.com/office/drawing/2014/main" val="20002"/>
                    </a:ext>
                  </a:extLst>
                </a:gridCol>
                <a:gridCol w="3352892">
                  <a:extLst>
                    <a:ext uri="{9D8B030D-6E8A-4147-A177-3AD203B41FA5}">
                      <a16:colId xmlns:a16="http://schemas.microsoft.com/office/drawing/2014/main" val="20003"/>
                    </a:ext>
                  </a:extLst>
                </a:gridCol>
              </a:tblGrid>
              <a:tr h="370840">
                <a:tc>
                  <a:txBody>
                    <a:bodyPr/>
                    <a:lstStyle/>
                    <a:p>
                      <a:endParaRPr kumimoji="1" lang="ja-JP" altLang="en-US" dirty="0"/>
                    </a:p>
                  </a:txBody>
                  <a:tcPr anchor="ctr"/>
                </a:tc>
                <a:tc>
                  <a:txBody>
                    <a:bodyPr/>
                    <a:lstStyle/>
                    <a:p>
                      <a:pPr algn="ctr"/>
                      <a:r>
                        <a:rPr kumimoji="1" lang="en-US" altLang="ja-JP" sz="1400" b="0" dirty="0">
                          <a:latin typeface="メイリオ" panose="020B0604030504040204" pitchFamily="50" charset="-128"/>
                          <a:ea typeface="メイリオ" panose="020B0604030504040204" pitchFamily="50" charset="-128"/>
                          <a:cs typeface="メイリオ" panose="020B0604030504040204" pitchFamily="50" charset="-128"/>
                        </a:rPr>
                        <a:t>H12</a:t>
                      </a:r>
                      <a:r>
                        <a:rPr kumimoji="1" lang="ja-JP" altLang="en-US" sz="1400" b="0" dirty="0">
                          <a:latin typeface="メイリオ" panose="020B0604030504040204" pitchFamily="50" charset="-128"/>
                          <a:ea typeface="メイリオ" panose="020B0604030504040204" pitchFamily="50" charset="-128"/>
                          <a:cs typeface="メイリオ" panose="020B0604030504040204" pitchFamily="50" charset="-128"/>
                        </a:rPr>
                        <a:t>年</a:t>
                      </a:r>
                    </a:p>
                  </a:txBody>
                  <a:tcPr anchor="ctr"/>
                </a:tc>
                <a:tc>
                  <a:txBody>
                    <a:bodyPr/>
                    <a:lstStyle/>
                    <a:p>
                      <a:pPr algn="ctr"/>
                      <a:r>
                        <a:rPr kumimoji="1"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rPr>
                        <a:t>R4</a:t>
                      </a:r>
                      <a:r>
                        <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年度</a:t>
                      </a:r>
                      <a:r>
                        <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見込</a:t>
                      </a:r>
                      <a:r>
                        <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endParaRPr kumimoji="1" lang="ja-JP" altLang="en-US" b="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0"/>
                  </a:ext>
                </a:extLst>
              </a:tr>
              <a:tr h="370840">
                <a:tc>
                  <a:txBody>
                    <a:bodyPr/>
                    <a:lstStyle/>
                    <a:p>
                      <a:r>
                        <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サービス受給者数</a:t>
                      </a:r>
                    </a:p>
                  </a:txBody>
                  <a:tcPr anchor="ctr"/>
                </a:tc>
                <a:tc>
                  <a:txBody>
                    <a:bodyPr/>
                    <a:lstStyle/>
                    <a:p>
                      <a:pPr algn="r"/>
                      <a:r>
                        <a:rPr kumimoji="1" lang="en-US" altLang="ja-JP" sz="1600" b="0" dirty="0">
                          <a:latin typeface="メイリオ" panose="020B0604030504040204" pitchFamily="50" charset="-128"/>
                          <a:ea typeface="メイリオ" panose="020B0604030504040204" pitchFamily="50" charset="-128"/>
                          <a:cs typeface="メイリオ" panose="020B0604030504040204" pitchFamily="50" charset="-128"/>
                        </a:rPr>
                        <a:t>20,959</a:t>
                      </a:r>
                      <a:r>
                        <a:rPr kumimoji="1" lang="ja-JP" altLang="en-US" sz="1200" b="0" dirty="0">
                          <a:latin typeface="メイリオ" panose="020B0604030504040204" pitchFamily="50" charset="-128"/>
                          <a:ea typeface="メイリオ" panose="020B0604030504040204" pitchFamily="50" charset="-128"/>
                          <a:cs typeface="メイリオ" panose="020B0604030504040204" pitchFamily="50" charset="-128"/>
                        </a:rPr>
                        <a:t>人</a:t>
                      </a:r>
                    </a:p>
                  </a:txBody>
                  <a:tcPr anchor="ctr"/>
                </a:tc>
                <a:tc>
                  <a:txBody>
                    <a:bodyPr/>
                    <a:lstStyle/>
                    <a:p>
                      <a:pPr algn="r"/>
                      <a:r>
                        <a:rPr kumimoji="1"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rPr>
                        <a:t>60,325</a:t>
                      </a:r>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対</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H12</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月比</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39,366</a:t>
                      </a: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人</a:t>
                      </a:r>
                      <a:r>
                        <a:rPr kumimoji="1" lang="ja-JP" altLang="en-US" sz="1400" baseline="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400" baseline="0"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400" baseline="0" dirty="0" smtClean="0">
                          <a:latin typeface="メイリオ" panose="020B0604030504040204" pitchFamily="50" charset="-128"/>
                          <a:ea typeface="メイリオ" panose="020B0604030504040204" pitchFamily="50" charset="-128"/>
                          <a:cs typeface="メイリオ" panose="020B0604030504040204" pitchFamily="50" charset="-128"/>
                        </a:rPr>
                        <a:t>188</a:t>
                      </a:r>
                      <a:r>
                        <a:rPr kumimoji="1" lang="en-US" altLang="ja-JP" sz="1100" baseline="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baseline="0" dirty="0">
                          <a:latin typeface="メイリオ" panose="020B0604030504040204" pitchFamily="50" charset="-128"/>
                          <a:ea typeface="メイリオ" panose="020B0604030504040204" pitchFamily="50" charset="-128"/>
                          <a:cs typeface="メイリオ" panose="020B0604030504040204" pitchFamily="50" charset="-128"/>
                        </a:rPr>
                        <a:t>増）</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1"/>
                  </a:ext>
                </a:extLst>
              </a:tr>
            </a:tbl>
          </a:graphicData>
        </a:graphic>
      </p:graphicFrame>
      <p:graphicFrame>
        <p:nvGraphicFramePr>
          <p:cNvPr id="4" name="グラフ 3"/>
          <p:cNvGraphicFramePr/>
          <p:nvPr>
            <p:extLst/>
          </p:nvPr>
        </p:nvGraphicFramePr>
        <p:xfrm>
          <a:off x="467032" y="2204864"/>
          <a:ext cx="8496944" cy="4496048"/>
        </p:xfrm>
        <a:graphic>
          <a:graphicData uri="http://schemas.openxmlformats.org/drawingml/2006/chart">
            <c:chart xmlns:c="http://schemas.openxmlformats.org/drawingml/2006/chart" xmlns:r="http://schemas.openxmlformats.org/officeDocument/2006/relationships" r:id="rId3"/>
          </a:graphicData>
        </a:graphic>
      </p:graphicFrame>
      <p:sp>
        <p:nvSpPr>
          <p:cNvPr id="11" name="Oval 28"/>
          <p:cNvSpPr>
            <a:spLocks noChangeArrowheads="1"/>
          </p:cNvSpPr>
          <p:nvPr/>
        </p:nvSpPr>
        <p:spPr bwMode="auto">
          <a:xfrm>
            <a:off x="107504" y="3933428"/>
            <a:ext cx="857250" cy="647700"/>
          </a:xfrm>
          <a:prstGeom prst="ellipse">
            <a:avLst/>
          </a:prstGeom>
          <a:solidFill>
            <a:srgbClr val="FFFF99"/>
          </a:solidFill>
          <a:ln w="9525" algn="ctr">
            <a:solidFill>
              <a:schemeClr val="tx1"/>
            </a:solid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buFontTx/>
              <a:buNone/>
            </a:pPr>
            <a:r>
              <a:rPr lang="ja-JP" altLang="en-US" sz="16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施 設</a:t>
            </a:r>
          </a:p>
        </p:txBody>
      </p:sp>
      <p:sp>
        <p:nvSpPr>
          <p:cNvPr id="12" name="Oval 27"/>
          <p:cNvSpPr>
            <a:spLocks noChangeArrowheads="1"/>
          </p:cNvSpPr>
          <p:nvPr/>
        </p:nvSpPr>
        <p:spPr bwMode="auto">
          <a:xfrm>
            <a:off x="114350" y="4642204"/>
            <a:ext cx="857250" cy="647700"/>
          </a:xfrm>
          <a:prstGeom prst="ellipse">
            <a:avLst/>
          </a:prstGeom>
          <a:solidFill>
            <a:schemeClr val="accent2"/>
          </a:solidFill>
          <a:ln w="9525" algn="ctr">
            <a:solidFill>
              <a:schemeClr val="tx1"/>
            </a:solid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buFontTx/>
              <a:buNone/>
            </a:pP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地域密着</a:t>
            </a:r>
          </a:p>
        </p:txBody>
      </p:sp>
      <p:sp>
        <p:nvSpPr>
          <p:cNvPr id="13" name="Oval 28"/>
          <p:cNvSpPr>
            <a:spLocks noChangeArrowheads="1"/>
          </p:cNvSpPr>
          <p:nvPr/>
        </p:nvSpPr>
        <p:spPr bwMode="auto">
          <a:xfrm>
            <a:off x="93856" y="5348264"/>
            <a:ext cx="857250" cy="647700"/>
          </a:xfrm>
          <a:prstGeom prst="ellipse">
            <a:avLst/>
          </a:prstGeom>
          <a:solidFill>
            <a:schemeClr val="accent1">
              <a:lumMod val="60000"/>
              <a:lumOff val="40000"/>
            </a:schemeClr>
          </a:solidFill>
          <a:ln w="9525" algn="ctr">
            <a:solidFill>
              <a:schemeClr val="tx1"/>
            </a:solid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buFontTx/>
              <a:buNone/>
            </a:pPr>
            <a:r>
              <a:rPr lang="ja-JP" altLang="en-US" sz="16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居 宅</a:t>
            </a:r>
          </a:p>
        </p:txBody>
      </p:sp>
      <p:sp>
        <p:nvSpPr>
          <p:cNvPr id="6" name="雲形吹き出し 5"/>
          <p:cNvSpPr/>
          <p:nvPr/>
        </p:nvSpPr>
        <p:spPr>
          <a:xfrm>
            <a:off x="76651" y="1776921"/>
            <a:ext cx="4900310" cy="1862879"/>
          </a:xfrm>
          <a:prstGeom prst="cloudCallout">
            <a:avLst>
              <a:gd name="adj1" fmla="val 53286"/>
              <a:gd name="adj2" fmla="val 22613"/>
            </a:avLst>
          </a:prstGeom>
        </p:spPr>
        <p:style>
          <a:lnRef idx="2">
            <a:schemeClr val="dk1"/>
          </a:lnRef>
          <a:fillRef idx="1">
            <a:schemeClr val="lt1"/>
          </a:fillRef>
          <a:effectRef idx="0">
            <a:schemeClr val="dk1"/>
          </a:effectRef>
          <a:fontRef idx="minor">
            <a:schemeClr val="dk1"/>
          </a:fontRef>
        </p:style>
        <p:txBody>
          <a:bodyPr rtlCol="0" anchor="ctr"/>
          <a:lstStyle/>
          <a:p>
            <a:endParaRPr kumimoji="1" lang="ja-JP" altLang="en-US" sz="1200" b="1" dirty="0">
              <a:solidFill>
                <a:srgbClr val="CC66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Oval 29"/>
          <p:cNvSpPr>
            <a:spLocks noChangeArrowheads="1"/>
          </p:cNvSpPr>
          <p:nvPr/>
        </p:nvSpPr>
        <p:spPr bwMode="auto">
          <a:xfrm>
            <a:off x="1134271" y="4642204"/>
            <a:ext cx="380021" cy="21444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8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20,959</a:t>
            </a:r>
          </a:p>
        </p:txBody>
      </p:sp>
      <p:sp>
        <p:nvSpPr>
          <p:cNvPr id="18" name="Oval 29"/>
          <p:cNvSpPr>
            <a:spLocks noChangeArrowheads="1"/>
          </p:cNvSpPr>
          <p:nvPr/>
        </p:nvSpPr>
        <p:spPr bwMode="auto">
          <a:xfrm>
            <a:off x="1499433" y="3879441"/>
            <a:ext cx="425479" cy="26622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800" b="1"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35,142</a:t>
            </a:r>
            <a:endParaRPr lang="en-US" altLang="ja-JP" sz="8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Oval 29"/>
          <p:cNvSpPr>
            <a:spLocks noChangeArrowheads="1"/>
          </p:cNvSpPr>
          <p:nvPr/>
        </p:nvSpPr>
        <p:spPr bwMode="auto">
          <a:xfrm>
            <a:off x="1993605" y="3856732"/>
            <a:ext cx="270543" cy="153392"/>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800" b="1"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36,148</a:t>
            </a:r>
          </a:p>
        </p:txBody>
      </p:sp>
      <p:sp>
        <p:nvSpPr>
          <p:cNvPr id="20" name="Oval 29"/>
          <p:cNvSpPr>
            <a:spLocks noChangeArrowheads="1"/>
          </p:cNvSpPr>
          <p:nvPr/>
        </p:nvSpPr>
        <p:spPr bwMode="auto">
          <a:xfrm>
            <a:off x="2332842" y="3859924"/>
            <a:ext cx="328476" cy="64604"/>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800" b="1"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37,538</a:t>
            </a:r>
            <a:endParaRPr lang="en-US" altLang="ja-JP" sz="8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Oval 29"/>
          <p:cNvSpPr>
            <a:spLocks noChangeArrowheads="1"/>
          </p:cNvSpPr>
          <p:nvPr/>
        </p:nvSpPr>
        <p:spPr bwMode="auto">
          <a:xfrm>
            <a:off x="2815008" y="3726191"/>
            <a:ext cx="229670" cy="15325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800" b="1"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39.262</a:t>
            </a:r>
            <a:endParaRPr lang="en-US" altLang="ja-JP" sz="8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Oval 29"/>
          <p:cNvSpPr>
            <a:spLocks noChangeArrowheads="1"/>
          </p:cNvSpPr>
          <p:nvPr/>
        </p:nvSpPr>
        <p:spPr bwMode="auto">
          <a:xfrm>
            <a:off x="3191790" y="3683029"/>
            <a:ext cx="314727" cy="92437"/>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800" b="1"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40,713</a:t>
            </a:r>
            <a:endParaRPr lang="en-US" altLang="ja-JP" sz="8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Oval 29"/>
          <p:cNvSpPr>
            <a:spLocks noChangeArrowheads="1"/>
          </p:cNvSpPr>
          <p:nvPr/>
        </p:nvSpPr>
        <p:spPr bwMode="auto">
          <a:xfrm>
            <a:off x="3588100" y="3454730"/>
            <a:ext cx="303533" cy="320736"/>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800" b="1"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42,591</a:t>
            </a:r>
            <a:endParaRPr lang="en-US" altLang="ja-JP" sz="8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Oval 29"/>
          <p:cNvSpPr>
            <a:spLocks noChangeArrowheads="1"/>
          </p:cNvSpPr>
          <p:nvPr/>
        </p:nvSpPr>
        <p:spPr bwMode="auto">
          <a:xfrm>
            <a:off x="4038575" y="3489989"/>
            <a:ext cx="181464" cy="45719"/>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800" b="1"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44,827</a:t>
            </a:r>
            <a:endParaRPr lang="en-US" altLang="ja-JP" sz="8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Oval 29"/>
          <p:cNvSpPr>
            <a:spLocks noChangeArrowheads="1"/>
          </p:cNvSpPr>
          <p:nvPr/>
        </p:nvSpPr>
        <p:spPr bwMode="auto">
          <a:xfrm>
            <a:off x="4500585" y="3240075"/>
            <a:ext cx="109835" cy="275644"/>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800" b="1"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46,925</a:t>
            </a:r>
            <a:endParaRPr lang="en-US" altLang="ja-JP" sz="8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Oval 29"/>
          <p:cNvSpPr>
            <a:spLocks noChangeArrowheads="1"/>
          </p:cNvSpPr>
          <p:nvPr/>
        </p:nvSpPr>
        <p:spPr bwMode="auto">
          <a:xfrm>
            <a:off x="4866368" y="3028285"/>
            <a:ext cx="158514" cy="484563"/>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800" b="1"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48,933</a:t>
            </a:r>
            <a:endParaRPr lang="en-US" altLang="ja-JP" sz="8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Oval 29"/>
          <p:cNvSpPr>
            <a:spLocks noChangeArrowheads="1"/>
          </p:cNvSpPr>
          <p:nvPr/>
        </p:nvSpPr>
        <p:spPr bwMode="auto">
          <a:xfrm flipH="1">
            <a:off x="5249270" y="2925917"/>
            <a:ext cx="201734" cy="549310"/>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800" b="1"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50,841</a:t>
            </a:r>
            <a:endParaRPr lang="en-US" altLang="ja-JP" sz="8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Oval 29"/>
          <p:cNvSpPr>
            <a:spLocks noChangeArrowheads="1"/>
          </p:cNvSpPr>
          <p:nvPr/>
        </p:nvSpPr>
        <p:spPr bwMode="auto">
          <a:xfrm>
            <a:off x="6040168" y="2787423"/>
            <a:ext cx="218975" cy="165722"/>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800" b="1"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56,580</a:t>
            </a:r>
          </a:p>
        </p:txBody>
      </p:sp>
      <p:sp>
        <p:nvSpPr>
          <p:cNvPr id="29" name="Oval 29"/>
          <p:cNvSpPr>
            <a:spLocks noChangeArrowheads="1"/>
          </p:cNvSpPr>
          <p:nvPr/>
        </p:nvSpPr>
        <p:spPr bwMode="auto">
          <a:xfrm>
            <a:off x="5665276" y="3014425"/>
            <a:ext cx="169509" cy="199633"/>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800" b="1"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52,283</a:t>
            </a:r>
            <a:endParaRPr lang="en-US" altLang="ja-JP" sz="8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Oval 29"/>
          <p:cNvSpPr>
            <a:spLocks noChangeArrowheads="1"/>
          </p:cNvSpPr>
          <p:nvPr/>
        </p:nvSpPr>
        <p:spPr bwMode="auto">
          <a:xfrm flipH="1">
            <a:off x="6747986" y="2729224"/>
            <a:ext cx="439735" cy="233132"/>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800" b="1"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56,676</a:t>
            </a:r>
            <a:endParaRPr lang="en-US" altLang="ja-JP" sz="8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Oval 29"/>
          <p:cNvSpPr>
            <a:spLocks noChangeArrowheads="1"/>
          </p:cNvSpPr>
          <p:nvPr/>
        </p:nvSpPr>
        <p:spPr bwMode="auto">
          <a:xfrm>
            <a:off x="6419564" y="2745173"/>
            <a:ext cx="283668" cy="194268"/>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800" b="1"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56,399,</a:t>
            </a:r>
            <a:endParaRPr lang="en-US" altLang="ja-JP" sz="8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Oval 29"/>
          <p:cNvSpPr>
            <a:spLocks noChangeArrowheads="1"/>
          </p:cNvSpPr>
          <p:nvPr/>
        </p:nvSpPr>
        <p:spPr bwMode="auto">
          <a:xfrm>
            <a:off x="7216585" y="2670344"/>
            <a:ext cx="283660" cy="187302"/>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800" b="1"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58,098</a:t>
            </a:r>
            <a:endParaRPr lang="en-US" altLang="ja-JP" sz="8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テキスト ボックス 32"/>
          <p:cNvSpPr txBox="1"/>
          <p:nvPr/>
        </p:nvSpPr>
        <p:spPr>
          <a:xfrm>
            <a:off x="-2" y="-27384"/>
            <a:ext cx="9144000" cy="502702"/>
          </a:xfrm>
          <a:prstGeom prst="rect">
            <a:avLst/>
          </a:prstGeom>
          <a:solidFill>
            <a:schemeClr val="accent3">
              <a:lumMod val="40000"/>
              <a:lumOff val="60000"/>
            </a:schemeClr>
          </a:solidFill>
        </p:spPr>
        <p:txBody>
          <a:bodyPr wrap="square" rtlCol="0">
            <a:spAutoFit/>
          </a:bodyPr>
          <a:lstStyle/>
          <a:p>
            <a:pPr algn="ctr">
              <a:lnSpc>
                <a:spcPts val="3200"/>
              </a:lnSpc>
            </a:pPr>
            <a:r>
              <a:rPr lang="ja-JP" altLang="en-US" sz="2400" b="1" dirty="0" smtClean="0">
                <a:solidFill>
                  <a:srgbClr val="336600"/>
                </a:solidFill>
                <a:latin typeface="メイリオ" panose="020B0604030504040204" pitchFamily="50" charset="-128"/>
                <a:ea typeface="メイリオ" panose="020B0604030504040204" pitchFamily="50" charset="-128"/>
                <a:cs typeface="メイリオ" panose="020B0604030504040204" pitchFamily="50" charset="-128"/>
              </a:rPr>
              <a:t>（５）富山県</a:t>
            </a:r>
            <a:r>
              <a:rPr lang="ja-JP" altLang="en-US" sz="2400" b="1" dirty="0">
                <a:solidFill>
                  <a:srgbClr val="336600"/>
                </a:solidFill>
                <a:latin typeface="メイリオ" panose="020B0604030504040204" pitchFamily="50" charset="-128"/>
                <a:ea typeface="メイリオ" panose="020B0604030504040204" pitchFamily="50" charset="-128"/>
                <a:cs typeface="メイリオ" panose="020B0604030504040204" pitchFamily="50" charset="-128"/>
              </a:rPr>
              <a:t>における介護サービス受給者の推移（月平均）</a:t>
            </a:r>
          </a:p>
        </p:txBody>
      </p:sp>
      <p:sp>
        <p:nvSpPr>
          <p:cNvPr id="34" name="角丸四角形 33"/>
          <p:cNvSpPr/>
          <p:nvPr/>
        </p:nvSpPr>
        <p:spPr>
          <a:xfrm>
            <a:off x="327018" y="521384"/>
            <a:ext cx="8373243" cy="468000"/>
          </a:xfrm>
          <a:prstGeom prst="round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・受給者の数は</a:t>
            </a:r>
            <a:r>
              <a:rPr kumimoji="1" lang="ja-JP" altLang="en-US" sz="1600" b="1" u="sng"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年々増加</a:t>
            </a:r>
            <a:r>
              <a:rPr kumimoji="1" lang="en-US" altLang="ja-JP" sz="1600" b="1" u="sng"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(H12</a:t>
            </a:r>
            <a:r>
              <a:rPr kumimoji="1" lang="ja-JP" altLang="en-US" sz="1600" b="1" u="sng"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比</a:t>
            </a:r>
            <a:r>
              <a:rPr kumimoji="1" lang="en-US" altLang="ja-JP" sz="1600" b="1" u="sng"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6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2.9</a:t>
            </a:r>
            <a:r>
              <a:rPr kumimoji="1" lang="ja-JP" altLang="en-US" sz="16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倍</a:t>
            </a:r>
            <a:r>
              <a:rPr kumimoji="1" lang="ja-JP" altLang="en-US" sz="1600" b="1" u="sng"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、特に</a:t>
            </a:r>
            <a:r>
              <a:rPr kumimoji="1" lang="ja-JP" altLang="en-US" sz="1600" b="1" u="sng"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地域密着型サービスの受給者が増加</a:t>
            </a:r>
            <a:r>
              <a:rPr lang="en-US" altLang="ja-JP" sz="1000"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b="1" u="sng"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0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※R2</a:t>
            </a:r>
            <a:r>
              <a:rPr lang="ja-JP" altLang="en-US" sz="100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は新型コロナウイルス感染症の影響によって微減</a:t>
            </a:r>
            <a:endParaRPr lang="en-US" altLang="ja-JP" sz="100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Oval 29"/>
          <p:cNvSpPr>
            <a:spLocks noChangeArrowheads="1"/>
          </p:cNvSpPr>
          <p:nvPr/>
        </p:nvSpPr>
        <p:spPr bwMode="auto">
          <a:xfrm>
            <a:off x="7580307" y="2662549"/>
            <a:ext cx="373176" cy="136986"/>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800" b="1"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58,685</a:t>
            </a:r>
            <a:endParaRPr lang="en-US" altLang="ja-JP" sz="8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p:cNvSpPr txBox="1"/>
          <p:nvPr/>
        </p:nvSpPr>
        <p:spPr>
          <a:xfrm>
            <a:off x="646660" y="2013199"/>
            <a:ext cx="4197166" cy="1077218"/>
          </a:xfrm>
          <a:prstGeom prst="rect">
            <a:avLst/>
          </a:prstGeom>
          <a:noFill/>
        </p:spPr>
        <p:txBody>
          <a:bodyPr wrap="square" rtlCol="0">
            <a:spAutoFit/>
          </a:bodyPr>
          <a:lstStyle/>
          <a:p>
            <a:pPr lvl="0"/>
            <a:r>
              <a:rPr lang="en-US" altLang="ja-JP" sz="16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H12 </a:t>
            </a:r>
            <a:r>
              <a:rPr lang="ja-JP" altLang="en-US" sz="16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R4</a:t>
            </a:r>
            <a:endParaRPr lang="en-US" altLang="ja-JP" sz="16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600" b="1" dirty="0">
                <a:solidFill>
                  <a:srgbClr val="4F81BD">
                    <a:lumMod val="75000"/>
                  </a:srgbClr>
                </a:solidFill>
                <a:latin typeface="メイリオ" panose="020B0604030504040204" pitchFamily="50" charset="-128"/>
                <a:ea typeface="メイリオ" panose="020B0604030504040204" pitchFamily="50" charset="-128"/>
                <a:cs typeface="メイリオ" panose="020B0604030504040204" pitchFamily="50" charset="-128"/>
              </a:rPr>
              <a:t>　居宅サービス　　　　</a:t>
            </a:r>
            <a:r>
              <a:rPr lang="en-US" altLang="ja-JP" sz="1600" b="1" dirty="0" smtClean="0">
                <a:solidFill>
                  <a:srgbClr val="4F81BD">
                    <a:lumMod val="75000"/>
                  </a:srgbClr>
                </a:solidFill>
                <a:latin typeface="メイリオ" panose="020B0604030504040204" pitchFamily="50" charset="-128"/>
                <a:ea typeface="メイリオ" panose="020B0604030504040204" pitchFamily="50" charset="-128"/>
                <a:cs typeface="メイリオ" panose="020B0604030504040204" pitchFamily="50" charset="-128"/>
              </a:rPr>
              <a:t>3.2</a:t>
            </a:r>
            <a:r>
              <a:rPr lang="ja-JP" altLang="en-US" sz="1200" b="1" dirty="0" smtClean="0">
                <a:solidFill>
                  <a:srgbClr val="4F81BD">
                    <a:lumMod val="75000"/>
                  </a:srgbClr>
                </a:solidFill>
                <a:latin typeface="メイリオ" panose="020B0604030504040204" pitchFamily="50" charset="-128"/>
                <a:ea typeface="メイリオ" panose="020B0604030504040204" pitchFamily="50" charset="-128"/>
                <a:cs typeface="メイリオ" panose="020B0604030504040204" pitchFamily="50" charset="-128"/>
              </a:rPr>
              <a:t>倍</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600" b="1" dirty="0">
                <a:solidFill>
                  <a:srgbClr val="C0504D">
                    <a:lumMod val="75000"/>
                  </a:srgbClr>
                </a:solidFill>
                <a:latin typeface="メイリオ" panose="020B0604030504040204" pitchFamily="50" charset="-128"/>
                <a:ea typeface="メイリオ" panose="020B0604030504040204" pitchFamily="50" charset="-128"/>
                <a:cs typeface="メイリオ" panose="020B0604030504040204" pitchFamily="50" charset="-128"/>
              </a:rPr>
              <a:t>　地域密着型サービス　</a:t>
            </a:r>
            <a:r>
              <a:rPr lang="en-US" altLang="ja-JP" sz="1600" b="1" dirty="0" smtClean="0">
                <a:solidFill>
                  <a:srgbClr val="C0504D">
                    <a:lumMod val="75000"/>
                  </a:srgbClr>
                </a:solidFill>
                <a:latin typeface="メイリオ" panose="020B0604030504040204" pitchFamily="50" charset="-128"/>
                <a:ea typeface="メイリオ" panose="020B0604030504040204" pitchFamily="50" charset="-128"/>
                <a:cs typeface="メイリオ" panose="020B0604030504040204" pitchFamily="50" charset="-128"/>
              </a:rPr>
              <a:t>10.1</a:t>
            </a:r>
            <a:r>
              <a:rPr lang="ja-JP" altLang="en-US" sz="1200" b="1" dirty="0" smtClean="0">
                <a:solidFill>
                  <a:srgbClr val="C0504D">
                    <a:lumMod val="75000"/>
                  </a:srgbClr>
                </a:solidFill>
                <a:latin typeface="メイリオ" panose="020B0604030504040204" pitchFamily="50" charset="-128"/>
                <a:ea typeface="メイリオ" panose="020B0604030504040204" pitchFamily="50" charset="-128"/>
                <a:cs typeface="メイリオ" panose="020B0604030504040204" pitchFamily="50" charset="-128"/>
              </a:rPr>
              <a:t>倍</a:t>
            </a:r>
            <a:r>
              <a:rPr lang="ja-JP" altLang="en-US" sz="1100" b="1" dirty="0">
                <a:solidFill>
                  <a:srgbClr val="C0504D">
                    <a:lumMod val="75000"/>
                  </a:srgbClr>
                </a:solidFill>
                <a:latin typeface="メイリオ" panose="020B0604030504040204" pitchFamily="50" charset="-128"/>
                <a:ea typeface="メイリオ" panose="020B0604030504040204" pitchFamily="50" charset="-128"/>
                <a:cs typeface="メイリオ" panose="020B0604030504040204" pitchFamily="50" charset="-128"/>
              </a:rPr>
              <a:t>（対</a:t>
            </a:r>
            <a:r>
              <a:rPr lang="en-US" altLang="ja-JP" sz="1100" b="1" dirty="0">
                <a:solidFill>
                  <a:srgbClr val="C0504D">
                    <a:lumMod val="75000"/>
                  </a:srgbClr>
                </a:solidFill>
                <a:latin typeface="メイリオ" panose="020B0604030504040204" pitchFamily="50" charset="-128"/>
                <a:ea typeface="メイリオ" panose="020B0604030504040204" pitchFamily="50" charset="-128"/>
                <a:cs typeface="メイリオ" panose="020B0604030504040204" pitchFamily="50" charset="-128"/>
              </a:rPr>
              <a:t>H18</a:t>
            </a:r>
            <a:r>
              <a:rPr lang="ja-JP" altLang="en-US" sz="1100" b="1" dirty="0">
                <a:solidFill>
                  <a:srgbClr val="C0504D">
                    <a:lumMod val="75000"/>
                  </a:srgbClr>
                </a:solidFill>
                <a:latin typeface="メイリオ" panose="020B0604030504040204" pitchFamily="50" charset="-128"/>
                <a:ea typeface="メイリオ" panose="020B0604030504040204" pitchFamily="50" charset="-128"/>
                <a:cs typeface="メイリオ" panose="020B0604030504040204" pitchFamily="50" charset="-128"/>
              </a:rPr>
              <a:t>年度比）</a:t>
            </a:r>
            <a:endParaRPr lang="en-US" altLang="ja-JP" sz="1600" b="1" dirty="0">
              <a:solidFill>
                <a:srgbClr val="C0504D">
                  <a:lumMod val="75000"/>
                </a:srgbClr>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600" b="1" dirty="0">
                <a:solidFill>
                  <a:srgbClr val="CC6600"/>
                </a:solidFill>
                <a:latin typeface="メイリオ" panose="020B0604030504040204" pitchFamily="50" charset="-128"/>
                <a:ea typeface="メイリオ" panose="020B0604030504040204" pitchFamily="50" charset="-128"/>
                <a:cs typeface="メイリオ" panose="020B0604030504040204" pitchFamily="50" charset="-128"/>
              </a:rPr>
              <a:t>　施設サービス　　　　</a:t>
            </a:r>
            <a:r>
              <a:rPr lang="en-US" altLang="ja-JP" sz="1600" b="1" dirty="0">
                <a:solidFill>
                  <a:srgbClr val="CC6600"/>
                </a:solidFill>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200" b="1" dirty="0">
                <a:solidFill>
                  <a:srgbClr val="CC6600"/>
                </a:solidFill>
                <a:latin typeface="メイリオ" panose="020B0604030504040204" pitchFamily="50" charset="-128"/>
                <a:ea typeface="メイリオ" panose="020B0604030504040204" pitchFamily="50" charset="-128"/>
                <a:cs typeface="メイリオ" panose="020B0604030504040204" pitchFamily="50" charset="-128"/>
              </a:rPr>
              <a:t>倍</a:t>
            </a:r>
          </a:p>
        </p:txBody>
      </p:sp>
      <p:sp>
        <p:nvSpPr>
          <p:cNvPr id="36" name="Oval 29"/>
          <p:cNvSpPr>
            <a:spLocks noChangeArrowheads="1"/>
          </p:cNvSpPr>
          <p:nvPr/>
        </p:nvSpPr>
        <p:spPr bwMode="auto">
          <a:xfrm>
            <a:off x="7941197" y="2498519"/>
            <a:ext cx="513173" cy="343788"/>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800" b="1"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60,162</a:t>
            </a:r>
            <a:endParaRPr lang="en-US" altLang="ja-JP" sz="8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Oval 29"/>
          <p:cNvSpPr>
            <a:spLocks noChangeArrowheads="1"/>
          </p:cNvSpPr>
          <p:nvPr/>
        </p:nvSpPr>
        <p:spPr bwMode="auto">
          <a:xfrm>
            <a:off x="8335261" y="2477342"/>
            <a:ext cx="513173" cy="343788"/>
          </a:xfrm>
          <a:prstGeom prst="ellipse">
            <a:avLst/>
          </a:prstGeom>
          <a:noFill/>
          <a:ln w="22225" algn="ctr">
            <a:noFill/>
            <a:round/>
            <a:headEnd/>
            <a:tailEnd/>
          </a:ln>
          <a:effectLst/>
          <a:extLst/>
        </p:spPr>
        <p:txBody>
          <a:bodyPr wrap="none" anchor="ctr"/>
          <a:lstStyle>
            <a:lvl1pPr marL="342900" indent="-3429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lnSpc>
                <a:spcPts val="1600"/>
              </a:lnSpc>
              <a:buFontTx/>
              <a:buNone/>
            </a:pPr>
            <a:r>
              <a:rPr lang="en-US" altLang="ja-JP" sz="800" b="1"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60,325</a:t>
            </a:r>
            <a:endParaRPr lang="en-US" altLang="ja-JP" sz="8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a:extLst>
              <a:ext uri="{FF2B5EF4-FFF2-40B4-BE49-F238E27FC236}">
                <a16:creationId xmlns:a16="http://schemas.microsoft.com/office/drawing/2014/main" id="{08C3A2C9-EA5F-4190-932E-6090F2C5B3D8}"/>
              </a:ext>
            </a:extLst>
          </p:cNvPr>
          <p:cNvSpPr>
            <a:spLocks noGrp="1"/>
          </p:cNvSpPr>
          <p:nvPr>
            <p:ph type="sldNum" sz="quarter" idx="12"/>
          </p:nvPr>
        </p:nvSpPr>
        <p:spPr>
          <a:xfrm>
            <a:off x="6967853" y="6483282"/>
            <a:ext cx="2133600" cy="365125"/>
          </a:xfrm>
        </p:spPr>
        <p:txBody>
          <a:bodyPr/>
          <a:lstStyle/>
          <a:p>
            <a:r>
              <a:rPr kumimoji="1" lang="ja-JP" altLang="en-US" dirty="0"/>
              <a:t>１１</a:t>
            </a:r>
          </a:p>
        </p:txBody>
      </p:sp>
    </p:spTree>
    <p:extLst>
      <p:ext uri="{BB962C8B-B14F-4D97-AF65-F5344CB8AC3E}">
        <p14:creationId xmlns:p14="http://schemas.microsoft.com/office/powerpoint/2010/main" val="87007854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972</TotalTime>
  <Words>1398</Words>
  <Application>Microsoft Office PowerPoint</Application>
  <PresentationFormat>画面に合わせる (4:3)</PresentationFormat>
  <Paragraphs>225</Paragraphs>
  <Slides>5</Slides>
  <Notes>5</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5</vt:i4>
      </vt:variant>
    </vt:vector>
  </HeadingPairs>
  <TitlesOfParts>
    <vt:vector size="13" baseType="lpstr">
      <vt:lpstr>ＭＳ Ｐゴシック</vt:lpstr>
      <vt:lpstr>ＭＳ ゴシック</vt:lpstr>
      <vt:lpstr>ＭＳ 明朝</vt:lpstr>
      <vt:lpstr>メイリオ</vt:lpstr>
      <vt:lpstr>Arial</vt:lpstr>
      <vt:lpstr>Calibri</vt:lpstr>
      <vt:lpstr>Office ​​テーマ</vt:lpstr>
      <vt:lpstr>ワークシート</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Administrator</dc:creator>
  <cp:lastModifiedBy>坂本　光貴</cp:lastModifiedBy>
  <cp:revision>89</cp:revision>
  <cp:lastPrinted>2023-12-28T02:20:43Z</cp:lastPrinted>
  <dcterms:created xsi:type="dcterms:W3CDTF">2018-11-08T00:07:37Z</dcterms:created>
  <dcterms:modified xsi:type="dcterms:W3CDTF">2023-12-28T02:24:14Z</dcterms:modified>
</cp:coreProperties>
</file>