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FEA4C6-0731-B7D9-407D-81A24C95BBF4}" v="12" dt="2025-05-18T23:53:04.82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能登　和浩" userId="1d73dace-e468-467f-954a-5e49af56dd48" providerId="ADAL" clId="{7960C8FD-F776-4C86-AF91-2C5B526EE75C}"/>
    <pc:docChg chg="undo custSel modSld">
      <pc:chgData name="能登　和浩" userId="1d73dace-e468-467f-954a-5e49af56dd48" providerId="ADAL" clId="{7960C8FD-F776-4C86-AF91-2C5B526EE75C}" dt="2025-05-16T00:40:19.550" v="67" actId="20577"/>
      <pc:docMkLst>
        <pc:docMk/>
      </pc:docMkLst>
      <pc:sldChg chg="modSp mod">
        <pc:chgData name="能登　和浩" userId="1d73dace-e468-467f-954a-5e49af56dd48" providerId="ADAL" clId="{7960C8FD-F776-4C86-AF91-2C5B526EE75C}" dt="2025-05-16T00:40:19.550" v="67" actId="20577"/>
        <pc:sldMkLst>
          <pc:docMk/>
          <pc:sldMk cId="754284065" sldId="257"/>
        </pc:sldMkLst>
        <pc:spChg chg="mod">
          <ac:chgData name="能登　和浩" userId="1d73dace-e468-467f-954a-5e49af56dd48" providerId="ADAL" clId="{7960C8FD-F776-4C86-AF91-2C5B526EE75C}" dt="2025-05-16T00:40:19.550" v="67" actId="20577"/>
          <ac:spMkLst>
            <pc:docMk/>
            <pc:sldMk cId="754284065" sldId="257"/>
            <ac:spMk id="11" creationId="{C4F157DF-9EB9-471B-2163-8DA04072B634}"/>
          </ac:spMkLst>
        </pc:spChg>
      </pc:sldChg>
    </pc:docChg>
  </pc:docChgLst>
  <pc:docChgLst>
    <pc:chgData name="青島　健" userId="S::417360@ad.pref.toyama.jp::ce86c22f-fe7a-4f28-9707-0797d4aafd1f" providerId="AD" clId="Web-{5AFEA4C6-0731-B7D9-407D-81A24C95BBF4}"/>
    <pc:docChg chg="modSld">
      <pc:chgData name="青島　健" userId="S::417360@ad.pref.toyama.jp::ce86c22f-fe7a-4f28-9707-0797d4aafd1f" providerId="AD" clId="Web-{5AFEA4C6-0731-B7D9-407D-81A24C95BBF4}" dt="2025-05-18T23:53:04.823" v="5" actId="20577"/>
      <pc:docMkLst>
        <pc:docMk/>
      </pc:docMkLst>
      <pc:sldChg chg="modSp">
        <pc:chgData name="青島　健" userId="S::417360@ad.pref.toyama.jp::ce86c22f-fe7a-4f28-9707-0797d4aafd1f" providerId="AD" clId="Web-{5AFEA4C6-0731-B7D9-407D-81A24C95BBF4}" dt="2025-05-18T23:53:04.823" v="5" actId="20577"/>
        <pc:sldMkLst>
          <pc:docMk/>
          <pc:sldMk cId="3775149694" sldId="256"/>
        </pc:sldMkLst>
        <pc:spChg chg="mod">
          <ac:chgData name="青島　健" userId="S::417360@ad.pref.toyama.jp::ce86c22f-fe7a-4f28-9707-0797d4aafd1f" providerId="AD" clId="Web-{5AFEA4C6-0731-B7D9-407D-81A24C95BBF4}" dt="2025-05-18T23:53:04.823" v="5" actId="20577"/>
          <ac:spMkLst>
            <pc:docMk/>
            <pc:sldMk cId="3775149694" sldId="256"/>
            <ac:spMk id="4" creationId="{6E1E8568-DC97-3E6C-6298-CD3D6C9B1121}"/>
          </ac:spMkLst>
        </pc:spChg>
      </pc:sldChg>
    </pc:docChg>
  </pc:docChgLst>
  <pc:docChgLst>
    <pc:chgData name="能登　和浩" userId="1d73dace-e468-467f-954a-5e49af56dd48" providerId="ADAL" clId="{8F908AD1-E337-48B9-B48B-8F76A12D507A}"/>
    <pc:docChg chg="undo custSel modSld">
      <pc:chgData name="能登　和浩" userId="1d73dace-e468-467f-954a-5e49af56dd48" providerId="ADAL" clId="{8F908AD1-E337-48B9-B48B-8F76A12D507A}" dt="2025-05-12T05:07:25.977" v="4" actId="27636"/>
      <pc:docMkLst>
        <pc:docMk/>
      </pc:docMkLst>
      <pc:sldChg chg="modSp mod">
        <pc:chgData name="能登　和浩" userId="1d73dace-e468-467f-954a-5e49af56dd48" providerId="ADAL" clId="{8F908AD1-E337-48B9-B48B-8F76A12D507A}" dt="2025-05-12T05:07:25.977" v="4" actId="27636"/>
        <pc:sldMkLst>
          <pc:docMk/>
          <pc:sldMk cId="3775149694" sldId="256"/>
        </pc:sldMkLst>
        <pc:spChg chg="mod">
          <ac:chgData name="能登　和浩" userId="1d73dace-e468-467f-954a-5e49af56dd48" providerId="ADAL" clId="{8F908AD1-E337-48B9-B48B-8F76A12D507A}" dt="2025-05-12T05:07:25.977" v="4" actId="27636"/>
          <ac:spMkLst>
            <pc:docMk/>
            <pc:sldMk cId="3775149694" sldId="256"/>
            <ac:spMk id="2" creationId="{2899E78A-F34D-F5C7-77CA-A1BCA1A31C30}"/>
          </ac:spMkLst>
        </pc:spChg>
        <pc:graphicFrameChg chg="modGraphic">
          <ac:chgData name="能登　和浩" userId="1d73dace-e468-467f-954a-5e49af56dd48" providerId="ADAL" clId="{8F908AD1-E337-48B9-B48B-8F76A12D507A}" dt="2025-05-07T02:53:10.242" v="2" actId="948"/>
          <ac:graphicFrameMkLst>
            <pc:docMk/>
            <pc:sldMk cId="3775149694" sldId="256"/>
            <ac:graphicFrameMk id="6" creationId="{AC488DCB-80F9-AAB1-5129-6E701726E245}"/>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7D9109-C46C-B44E-2D7B-DB5341D91C8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502B297-C6C2-393A-81A8-C07BDBADE0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33B64399-F8FA-3782-AC97-B6A5C9253FAE}"/>
              </a:ext>
            </a:extLst>
          </p:cNvPr>
          <p:cNvSpPr>
            <a:spLocks noGrp="1"/>
          </p:cNvSpPr>
          <p:nvPr>
            <p:ph type="dt" sz="half" idx="10"/>
          </p:nvPr>
        </p:nvSpPr>
        <p:spPr/>
        <p:txBody>
          <a:bodyPr/>
          <a:lstStyle/>
          <a:p>
            <a:fld id="{0169C6C7-B534-43D8-9E1A-61805BC3AA5F}" type="datetimeFigureOut">
              <a:rPr kumimoji="1" lang="ja-JP" altLang="en-US" smtClean="0"/>
              <a:t>2025/5/19</a:t>
            </a:fld>
            <a:endParaRPr kumimoji="1" lang="ja-JP" altLang="en-US"/>
          </a:p>
        </p:txBody>
      </p:sp>
      <p:sp>
        <p:nvSpPr>
          <p:cNvPr id="5" name="フッター プレースホルダー 4">
            <a:extLst>
              <a:ext uri="{FF2B5EF4-FFF2-40B4-BE49-F238E27FC236}">
                <a16:creationId xmlns:a16="http://schemas.microsoft.com/office/drawing/2014/main" id="{9569B6F0-34B7-B679-4EBD-CB619AB20A4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C4AFFD8-9A34-FAE6-639D-909A2D1290D9}"/>
              </a:ext>
            </a:extLst>
          </p:cNvPr>
          <p:cNvSpPr>
            <a:spLocks noGrp="1"/>
          </p:cNvSpPr>
          <p:nvPr>
            <p:ph type="sldNum" sz="quarter" idx="12"/>
          </p:nvPr>
        </p:nvSpPr>
        <p:spPr/>
        <p:txBody>
          <a:bodyPr/>
          <a:lstStyle/>
          <a:p>
            <a:fld id="{EC69C5AE-27F0-4C6B-9A5F-E1BA9F89E4C2}" type="slidenum">
              <a:rPr kumimoji="1" lang="ja-JP" altLang="en-US" smtClean="0"/>
              <a:t>‹#›</a:t>
            </a:fld>
            <a:endParaRPr kumimoji="1" lang="ja-JP" altLang="en-US"/>
          </a:p>
        </p:txBody>
      </p:sp>
    </p:spTree>
    <p:extLst>
      <p:ext uri="{BB962C8B-B14F-4D97-AF65-F5344CB8AC3E}">
        <p14:creationId xmlns:p14="http://schemas.microsoft.com/office/powerpoint/2010/main" val="2306592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F70110-E6DF-5BF3-02E9-0CBD4A40F6D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CBF889D-89E3-4831-2E5E-D99EE74B34C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E0EE08F-0932-DBC5-5167-3919362F9BB7}"/>
              </a:ext>
            </a:extLst>
          </p:cNvPr>
          <p:cNvSpPr>
            <a:spLocks noGrp="1"/>
          </p:cNvSpPr>
          <p:nvPr>
            <p:ph type="dt" sz="half" idx="10"/>
          </p:nvPr>
        </p:nvSpPr>
        <p:spPr/>
        <p:txBody>
          <a:bodyPr/>
          <a:lstStyle/>
          <a:p>
            <a:fld id="{0169C6C7-B534-43D8-9E1A-61805BC3AA5F}" type="datetimeFigureOut">
              <a:rPr kumimoji="1" lang="ja-JP" altLang="en-US" smtClean="0"/>
              <a:t>2025/5/19</a:t>
            </a:fld>
            <a:endParaRPr kumimoji="1" lang="ja-JP" altLang="en-US"/>
          </a:p>
        </p:txBody>
      </p:sp>
      <p:sp>
        <p:nvSpPr>
          <p:cNvPr id="5" name="フッター プレースホルダー 4">
            <a:extLst>
              <a:ext uri="{FF2B5EF4-FFF2-40B4-BE49-F238E27FC236}">
                <a16:creationId xmlns:a16="http://schemas.microsoft.com/office/drawing/2014/main" id="{782A0C48-33CB-ACCC-21E7-6D0F26AB427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02E3E18-9D48-3632-77B1-20385FE804FD}"/>
              </a:ext>
            </a:extLst>
          </p:cNvPr>
          <p:cNvSpPr>
            <a:spLocks noGrp="1"/>
          </p:cNvSpPr>
          <p:nvPr>
            <p:ph type="sldNum" sz="quarter" idx="12"/>
          </p:nvPr>
        </p:nvSpPr>
        <p:spPr/>
        <p:txBody>
          <a:bodyPr/>
          <a:lstStyle/>
          <a:p>
            <a:fld id="{EC69C5AE-27F0-4C6B-9A5F-E1BA9F89E4C2}" type="slidenum">
              <a:rPr kumimoji="1" lang="ja-JP" altLang="en-US" smtClean="0"/>
              <a:t>‹#›</a:t>
            </a:fld>
            <a:endParaRPr kumimoji="1" lang="ja-JP" altLang="en-US"/>
          </a:p>
        </p:txBody>
      </p:sp>
    </p:spTree>
    <p:extLst>
      <p:ext uri="{BB962C8B-B14F-4D97-AF65-F5344CB8AC3E}">
        <p14:creationId xmlns:p14="http://schemas.microsoft.com/office/powerpoint/2010/main" val="2769323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060C551-101B-9BD2-FA07-A5F7AE9B2DFD}"/>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E884FA1-E73A-C206-3061-17A5B17DC74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771F6B4-0D66-771A-798C-62570BF7C6A5}"/>
              </a:ext>
            </a:extLst>
          </p:cNvPr>
          <p:cNvSpPr>
            <a:spLocks noGrp="1"/>
          </p:cNvSpPr>
          <p:nvPr>
            <p:ph type="dt" sz="half" idx="10"/>
          </p:nvPr>
        </p:nvSpPr>
        <p:spPr/>
        <p:txBody>
          <a:bodyPr/>
          <a:lstStyle/>
          <a:p>
            <a:fld id="{0169C6C7-B534-43D8-9E1A-61805BC3AA5F}" type="datetimeFigureOut">
              <a:rPr kumimoji="1" lang="ja-JP" altLang="en-US" smtClean="0"/>
              <a:t>2025/5/19</a:t>
            </a:fld>
            <a:endParaRPr kumimoji="1" lang="ja-JP" altLang="en-US"/>
          </a:p>
        </p:txBody>
      </p:sp>
      <p:sp>
        <p:nvSpPr>
          <p:cNvPr id="5" name="フッター プレースホルダー 4">
            <a:extLst>
              <a:ext uri="{FF2B5EF4-FFF2-40B4-BE49-F238E27FC236}">
                <a16:creationId xmlns:a16="http://schemas.microsoft.com/office/drawing/2014/main" id="{31F72F9E-6561-3C2E-06C9-0601946851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689E363-AF89-A2FB-E845-3AB901252992}"/>
              </a:ext>
            </a:extLst>
          </p:cNvPr>
          <p:cNvSpPr>
            <a:spLocks noGrp="1"/>
          </p:cNvSpPr>
          <p:nvPr>
            <p:ph type="sldNum" sz="quarter" idx="12"/>
          </p:nvPr>
        </p:nvSpPr>
        <p:spPr/>
        <p:txBody>
          <a:bodyPr/>
          <a:lstStyle/>
          <a:p>
            <a:fld id="{EC69C5AE-27F0-4C6B-9A5F-E1BA9F89E4C2}" type="slidenum">
              <a:rPr kumimoji="1" lang="ja-JP" altLang="en-US" smtClean="0"/>
              <a:t>‹#›</a:t>
            </a:fld>
            <a:endParaRPr kumimoji="1" lang="ja-JP" altLang="en-US"/>
          </a:p>
        </p:txBody>
      </p:sp>
    </p:spTree>
    <p:extLst>
      <p:ext uri="{BB962C8B-B14F-4D97-AF65-F5344CB8AC3E}">
        <p14:creationId xmlns:p14="http://schemas.microsoft.com/office/powerpoint/2010/main" val="3113235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5F2454-712D-82F0-B86B-70BB3F433AE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DB35651-569A-FDCA-D782-6F5B1689110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53C83AD-6846-F207-7823-9F59DB933D7E}"/>
              </a:ext>
            </a:extLst>
          </p:cNvPr>
          <p:cNvSpPr>
            <a:spLocks noGrp="1"/>
          </p:cNvSpPr>
          <p:nvPr>
            <p:ph type="dt" sz="half" idx="10"/>
          </p:nvPr>
        </p:nvSpPr>
        <p:spPr/>
        <p:txBody>
          <a:bodyPr/>
          <a:lstStyle/>
          <a:p>
            <a:fld id="{0169C6C7-B534-43D8-9E1A-61805BC3AA5F}" type="datetimeFigureOut">
              <a:rPr kumimoji="1" lang="ja-JP" altLang="en-US" smtClean="0"/>
              <a:t>2025/5/19</a:t>
            </a:fld>
            <a:endParaRPr kumimoji="1" lang="ja-JP" altLang="en-US"/>
          </a:p>
        </p:txBody>
      </p:sp>
      <p:sp>
        <p:nvSpPr>
          <p:cNvPr id="5" name="フッター プレースホルダー 4">
            <a:extLst>
              <a:ext uri="{FF2B5EF4-FFF2-40B4-BE49-F238E27FC236}">
                <a16:creationId xmlns:a16="http://schemas.microsoft.com/office/drawing/2014/main" id="{A2E72D4B-2C23-9112-48C0-68BF5445163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5F3E928-62F4-49AF-C9CF-B24B6F5E5FD2}"/>
              </a:ext>
            </a:extLst>
          </p:cNvPr>
          <p:cNvSpPr>
            <a:spLocks noGrp="1"/>
          </p:cNvSpPr>
          <p:nvPr>
            <p:ph type="sldNum" sz="quarter" idx="12"/>
          </p:nvPr>
        </p:nvSpPr>
        <p:spPr/>
        <p:txBody>
          <a:bodyPr/>
          <a:lstStyle/>
          <a:p>
            <a:fld id="{EC69C5AE-27F0-4C6B-9A5F-E1BA9F89E4C2}" type="slidenum">
              <a:rPr kumimoji="1" lang="ja-JP" altLang="en-US" smtClean="0"/>
              <a:t>‹#›</a:t>
            </a:fld>
            <a:endParaRPr kumimoji="1" lang="ja-JP" altLang="en-US"/>
          </a:p>
        </p:txBody>
      </p:sp>
    </p:spTree>
    <p:extLst>
      <p:ext uri="{BB962C8B-B14F-4D97-AF65-F5344CB8AC3E}">
        <p14:creationId xmlns:p14="http://schemas.microsoft.com/office/powerpoint/2010/main" val="1305635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512492-01B2-2710-F85C-EB167D7C514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81C8B61-F323-AA2D-D80B-0A132371CA2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7A12985-F36C-0027-4B5F-4412240BD27A}"/>
              </a:ext>
            </a:extLst>
          </p:cNvPr>
          <p:cNvSpPr>
            <a:spLocks noGrp="1"/>
          </p:cNvSpPr>
          <p:nvPr>
            <p:ph type="dt" sz="half" idx="10"/>
          </p:nvPr>
        </p:nvSpPr>
        <p:spPr/>
        <p:txBody>
          <a:bodyPr/>
          <a:lstStyle/>
          <a:p>
            <a:fld id="{0169C6C7-B534-43D8-9E1A-61805BC3AA5F}" type="datetimeFigureOut">
              <a:rPr kumimoji="1" lang="ja-JP" altLang="en-US" smtClean="0"/>
              <a:t>2025/5/19</a:t>
            </a:fld>
            <a:endParaRPr kumimoji="1" lang="ja-JP" altLang="en-US"/>
          </a:p>
        </p:txBody>
      </p:sp>
      <p:sp>
        <p:nvSpPr>
          <p:cNvPr id="5" name="フッター プレースホルダー 4">
            <a:extLst>
              <a:ext uri="{FF2B5EF4-FFF2-40B4-BE49-F238E27FC236}">
                <a16:creationId xmlns:a16="http://schemas.microsoft.com/office/drawing/2014/main" id="{0602947C-64FA-AC3F-B428-7ABB7E1A83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753FE91-213B-B3C4-8078-36355DEC0A4A}"/>
              </a:ext>
            </a:extLst>
          </p:cNvPr>
          <p:cNvSpPr>
            <a:spLocks noGrp="1"/>
          </p:cNvSpPr>
          <p:nvPr>
            <p:ph type="sldNum" sz="quarter" idx="12"/>
          </p:nvPr>
        </p:nvSpPr>
        <p:spPr/>
        <p:txBody>
          <a:bodyPr/>
          <a:lstStyle/>
          <a:p>
            <a:fld id="{EC69C5AE-27F0-4C6B-9A5F-E1BA9F89E4C2}" type="slidenum">
              <a:rPr kumimoji="1" lang="ja-JP" altLang="en-US" smtClean="0"/>
              <a:t>‹#›</a:t>
            </a:fld>
            <a:endParaRPr kumimoji="1" lang="ja-JP" altLang="en-US"/>
          </a:p>
        </p:txBody>
      </p:sp>
    </p:spTree>
    <p:extLst>
      <p:ext uri="{BB962C8B-B14F-4D97-AF65-F5344CB8AC3E}">
        <p14:creationId xmlns:p14="http://schemas.microsoft.com/office/powerpoint/2010/main" val="1706209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B0F02D-F040-B18D-5F6A-24C96B7CBCC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B6DE984-52AB-6FF1-52F2-FA98965FE93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CED5A1-3238-7BDB-98B2-798C3654931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29A7B55-097C-8DFA-8ED7-1DCFC6D8B1D5}"/>
              </a:ext>
            </a:extLst>
          </p:cNvPr>
          <p:cNvSpPr>
            <a:spLocks noGrp="1"/>
          </p:cNvSpPr>
          <p:nvPr>
            <p:ph type="dt" sz="half" idx="10"/>
          </p:nvPr>
        </p:nvSpPr>
        <p:spPr/>
        <p:txBody>
          <a:bodyPr/>
          <a:lstStyle/>
          <a:p>
            <a:fld id="{0169C6C7-B534-43D8-9E1A-61805BC3AA5F}" type="datetimeFigureOut">
              <a:rPr kumimoji="1" lang="ja-JP" altLang="en-US" smtClean="0"/>
              <a:t>2025/5/19</a:t>
            </a:fld>
            <a:endParaRPr kumimoji="1" lang="ja-JP" altLang="en-US"/>
          </a:p>
        </p:txBody>
      </p:sp>
      <p:sp>
        <p:nvSpPr>
          <p:cNvPr id="6" name="フッター プレースホルダー 5">
            <a:extLst>
              <a:ext uri="{FF2B5EF4-FFF2-40B4-BE49-F238E27FC236}">
                <a16:creationId xmlns:a16="http://schemas.microsoft.com/office/drawing/2014/main" id="{E54CBDCE-1A8D-2D40-ED4A-CED4E617BC6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BD99C1A-662D-C65A-EE73-72E6B715C8C7}"/>
              </a:ext>
            </a:extLst>
          </p:cNvPr>
          <p:cNvSpPr>
            <a:spLocks noGrp="1"/>
          </p:cNvSpPr>
          <p:nvPr>
            <p:ph type="sldNum" sz="quarter" idx="12"/>
          </p:nvPr>
        </p:nvSpPr>
        <p:spPr/>
        <p:txBody>
          <a:bodyPr/>
          <a:lstStyle/>
          <a:p>
            <a:fld id="{EC69C5AE-27F0-4C6B-9A5F-E1BA9F89E4C2}" type="slidenum">
              <a:rPr kumimoji="1" lang="ja-JP" altLang="en-US" smtClean="0"/>
              <a:t>‹#›</a:t>
            </a:fld>
            <a:endParaRPr kumimoji="1" lang="ja-JP" altLang="en-US"/>
          </a:p>
        </p:txBody>
      </p:sp>
    </p:spTree>
    <p:extLst>
      <p:ext uri="{BB962C8B-B14F-4D97-AF65-F5344CB8AC3E}">
        <p14:creationId xmlns:p14="http://schemas.microsoft.com/office/powerpoint/2010/main" val="1212938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76C46F-CCF5-5251-13B1-BE28FCDB673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D7E373B-0560-DE4B-EB27-5A52FEE851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10FE428-F92B-5970-1080-5B78D8ACFD2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11E7F605-23AC-6F6D-6F18-0552A0F058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1A3C60D2-7FAF-2AEF-ADB5-104CD71DE11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A4B4075-A770-A8BB-D556-3BCFCA7475CF}"/>
              </a:ext>
            </a:extLst>
          </p:cNvPr>
          <p:cNvSpPr>
            <a:spLocks noGrp="1"/>
          </p:cNvSpPr>
          <p:nvPr>
            <p:ph type="dt" sz="half" idx="10"/>
          </p:nvPr>
        </p:nvSpPr>
        <p:spPr/>
        <p:txBody>
          <a:bodyPr/>
          <a:lstStyle/>
          <a:p>
            <a:fld id="{0169C6C7-B534-43D8-9E1A-61805BC3AA5F}" type="datetimeFigureOut">
              <a:rPr kumimoji="1" lang="ja-JP" altLang="en-US" smtClean="0"/>
              <a:t>2025/5/19</a:t>
            </a:fld>
            <a:endParaRPr kumimoji="1" lang="ja-JP" altLang="en-US"/>
          </a:p>
        </p:txBody>
      </p:sp>
      <p:sp>
        <p:nvSpPr>
          <p:cNvPr id="8" name="フッター プレースホルダー 7">
            <a:extLst>
              <a:ext uri="{FF2B5EF4-FFF2-40B4-BE49-F238E27FC236}">
                <a16:creationId xmlns:a16="http://schemas.microsoft.com/office/drawing/2014/main" id="{404785B6-9777-DD60-4926-007371E9391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9686D415-641F-A165-6324-D3FCD1B06F1A}"/>
              </a:ext>
            </a:extLst>
          </p:cNvPr>
          <p:cNvSpPr>
            <a:spLocks noGrp="1"/>
          </p:cNvSpPr>
          <p:nvPr>
            <p:ph type="sldNum" sz="quarter" idx="12"/>
          </p:nvPr>
        </p:nvSpPr>
        <p:spPr/>
        <p:txBody>
          <a:bodyPr/>
          <a:lstStyle/>
          <a:p>
            <a:fld id="{EC69C5AE-27F0-4C6B-9A5F-E1BA9F89E4C2}" type="slidenum">
              <a:rPr kumimoji="1" lang="ja-JP" altLang="en-US" smtClean="0"/>
              <a:t>‹#›</a:t>
            </a:fld>
            <a:endParaRPr kumimoji="1" lang="ja-JP" altLang="en-US"/>
          </a:p>
        </p:txBody>
      </p:sp>
    </p:spTree>
    <p:extLst>
      <p:ext uri="{BB962C8B-B14F-4D97-AF65-F5344CB8AC3E}">
        <p14:creationId xmlns:p14="http://schemas.microsoft.com/office/powerpoint/2010/main" val="3720409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BFC309-2639-72C9-C540-04B8522B03D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1E94DC8-CBE5-F828-CA09-384368D500B6}"/>
              </a:ext>
            </a:extLst>
          </p:cNvPr>
          <p:cNvSpPr>
            <a:spLocks noGrp="1"/>
          </p:cNvSpPr>
          <p:nvPr>
            <p:ph type="dt" sz="half" idx="10"/>
          </p:nvPr>
        </p:nvSpPr>
        <p:spPr/>
        <p:txBody>
          <a:bodyPr/>
          <a:lstStyle/>
          <a:p>
            <a:fld id="{0169C6C7-B534-43D8-9E1A-61805BC3AA5F}" type="datetimeFigureOut">
              <a:rPr kumimoji="1" lang="ja-JP" altLang="en-US" smtClean="0"/>
              <a:t>2025/5/19</a:t>
            </a:fld>
            <a:endParaRPr kumimoji="1" lang="ja-JP" altLang="en-US"/>
          </a:p>
        </p:txBody>
      </p:sp>
      <p:sp>
        <p:nvSpPr>
          <p:cNvPr id="4" name="フッター プレースホルダー 3">
            <a:extLst>
              <a:ext uri="{FF2B5EF4-FFF2-40B4-BE49-F238E27FC236}">
                <a16:creationId xmlns:a16="http://schemas.microsoft.com/office/drawing/2014/main" id="{41692451-CC24-8185-5AC6-FB788EA2BF3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351D1C4-FA61-29FB-099A-11B4F57CD26A}"/>
              </a:ext>
            </a:extLst>
          </p:cNvPr>
          <p:cNvSpPr>
            <a:spLocks noGrp="1"/>
          </p:cNvSpPr>
          <p:nvPr>
            <p:ph type="sldNum" sz="quarter" idx="12"/>
          </p:nvPr>
        </p:nvSpPr>
        <p:spPr/>
        <p:txBody>
          <a:bodyPr/>
          <a:lstStyle/>
          <a:p>
            <a:fld id="{EC69C5AE-27F0-4C6B-9A5F-E1BA9F89E4C2}" type="slidenum">
              <a:rPr kumimoji="1" lang="ja-JP" altLang="en-US" smtClean="0"/>
              <a:t>‹#›</a:t>
            </a:fld>
            <a:endParaRPr kumimoji="1" lang="ja-JP" altLang="en-US"/>
          </a:p>
        </p:txBody>
      </p:sp>
    </p:spTree>
    <p:extLst>
      <p:ext uri="{BB962C8B-B14F-4D97-AF65-F5344CB8AC3E}">
        <p14:creationId xmlns:p14="http://schemas.microsoft.com/office/powerpoint/2010/main" val="2139318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2677BBB-5BE7-C99E-D316-9B2E3B9574D8}"/>
              </a:ext>
            </a:extLst>
          </p:cNvPr>
          <p:cNvSpPr>
            <a:spLocks noGrp="1"/>
          </p:cNvSpPr>
          <p:nvPr>
            <p:ph type="dt" sz="half" idx="10"/>
          </p:nvPr>
        </p:nvSpPr>
        <p:spPr/>
        <p:txBody>
          <a:bodyPr/>
          <a:lstStyle/>
          <a:p>
            <a:fld id="{0169C6C7-B534-43D8-9E1A-61805BC3AA5F}" type="datetimeFigureOut">
              <a:rPr kumimoji="1" lang="ja-JP" altLang="en-US" smtClean="0"/>
              <a:t>2025/5/19</a:t>
            </a:fld>
            <a:endParaRPr kumimoji="1" lang="ja-JP" altLang="en-US"/>
          </a:p>
        </p:txBody>
      </p:sp>
      <p:sp>
        <p:nvSpPr>
          <p:cNvPr id="3" name="フッター プレースホルダー 2">
            <a:extLst>
              <a:ext uri="{FF2B5EF4-FFF2-40B4-BE49-F238E27FC236}">
                <a16:creationId xmlns:a16="http://schemas.microsoft.com/office/drawing/2014/main" id="{FC1D6771-794D-CDA4-F6DC-8E7CBD39D42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9A5C700-1714-1516-BBA3-DA869217FB82}"/>
              </a:ext>
            </a:extLst>
          </p:cNvPr>
          <p:cNvSpPr>
            <a:spLocks noGrp="1"/>
          </p:cNvSpPr>
          <p:nvPr>
            <p:ph type="sldNum" sz="quarter" idx="12"/>
          </p:nvPr>
        </p:nvSpPr>
        <p:spPr/>
        <p:txBody>
          <a:bodyPr/>
          <a:lstStyle/>
          <a:p>
            <a:fld id="{EC69C5AE-27F0-4C6B-9A5F-E1BA9F89E4C2}" type="slidenum">
              <a:rPr kumimoji="1" lang="ja-JP" altLang="en-US" smtClean="0"/>
              <a:t>‹#›</a:t>
            </a:fld>
            <a:endParaRPr kumimoji="1" lang="ja-JP" altLang="en-US"/>
          </a:p>
        </p:txBody>
      </p:sp>
    </p:spTree>
    <p:extLst>
      <p:ext uri="{BB962C8B-B14F-4D97-AF65-F5344CB8AC3E}">
        <p14:creationId xmlns:p14="http://schemas.microsoft.com/office/powerpoint/2010/main" val="3664867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93B576-0287-94ED-7D4C-5FEE7DC88BE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8D65DBD-CAC7-259A-5276-B2F90759E0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B09C123-0FA5-5632-3B29-56CE474BE1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8AD27FE-AFC4-A51A-5272-10920B12F59C}"/>
              </a:ext>
            </a:extLst>
          </p:cNvPr>
          <p:cNvSpPr>
            <a:spLocks noGrp="1"/>
          </p:cNvSpPr>
          <p:nvPr>
            <p:ph type="dt" sz="half" idx="10"/>
          </p:nvPr>
        </p:nvSpPr>
        <p:spPr/>
        <p:txBody>
          <a:bodyPr/>
          <a:lstStyle/>
          <a:p>
            <a:fld id="{0169C6C7-B534-43D8-9E1A-61805BC3AA5F}" type="datetimeFigureOut">
              <a:rPr kumimoji="1" lang="ja-JP" altLang="en-US" smtClean="0"/>
              <a:t>2025/5/19</a:t>
            </a:fld>
            <a:endParaRPr kumimoji="1" lang="ja-JP" altLang="en-US"/>
          </a:p>
        </p:txBody>
      </p:sp>
      <p:sp>
        <p:nvSpPr>
          <p:cNvPr id="6" name="フッター プレースホルダー 5">
            <a:extLst>
              <a:ext uri="{FF2B5EF4-FFF2-40B4-BE49-F238E27FC236}">
                <a16:creationId xmlns:a16="http://schemas.microsoft.com/office/drawing/2014/main" id="{7D09AA6C-0415-463B-4632-15DD82CCB6E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754D5D4-CF83-0CC6-968E-E547E0FE71B3}"/>
              </a:ext>
            </a:extLst>
          </p:cNvPr>
          <p:cNvSpPr>
            <a:spLocks noGrp="1"/>
          </p:cNvSpPr>
          <p:nvPr>
            <p:ph type="sldNum" sz="quarter" idx="12"/>
          </p:nvPr>
        </p:nvSpPr>
        <p:spPr/>
        <p:txBody>
          <a:bodyPr/>
          <a:lstStyle/>
          <a:p>
            <a:fld id="{EC69C5AE-27F0-4C6B-9A5F-E1BA9F89E4C2}" type="slidenum">
              <a:rPr kumimoji="1" lang="ja-JP" altLang="en-US" smtClean="0"/>
              <a:t>‹#›</a:t>
            </a:fld>
            <a:endParaRPr kumimoji="1" lang="ja-JP" altLang="en-US"/>
          </a:p>
        </p:txBody>
      </p:sp>
    </p:spTree>
    <p:extLst>
      <p:ext uri="{BB962C8B-B14F-4D97-AF65-F5344CB8AC3E}">
        <p14:creationId xmlns:p14="http://schemas.microsoft.com/office/powerpoint/2010/main" val="2063671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1D5BD3-4B34-C898-DFA9-0A61EF8F921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6CA02BB-5647-F79C-B57B-E1AEA51ED4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1A179A04-A6A5-F7F1-BBB5-AAF8688B9F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0C7B6EC-3F8B-2589-DBD7-2CA235FE2691}"/>
              </a:ext>
            </a:extLst>
          </p:cNvPr>
          <p:cNvSpPr>
            <a:spLocks noGrp="1"/>
          </p:cNvSpPr>
          <p:nvPr>
            <p:ph type="dt" sz="half" idx="10"/>
          </p:nvPr>
        </p:nvSpPr>
        <p:spPr/>
        <p:txBody>
          <a:bodyPr/>
          <a:lstStyle/>
          <a:p>
            <a:fld id="{0169C6C7-B534-43D8-9E1A-61805BC3AA5F}" type="datetimeFigureOut">
              <a:rPr kumimoji="1" lang="ja-JP" altLang="en-US" smtClean="0"/>
              <a:t>2025/5/19</a:t>
            </a:fld>
            <a:endParaRPr kumimoji="1" lang="ja-JP" altLang="en-US"/>
          </a:p>
        </p:txBody>
      </p:sp>
      <p:sp>
        <p:nvSpPr>
          <p:cNvPr id="6" name="フッター プレースホルダー 5">
            <a:extLst>
              <a:ext uri="{FF2B5EF4-FFF2-40B4-BE49-F238E27FC236}">
                <a16:creationId xmlns:a16="http://schemas.microsoft.com/office/drawing/2014/main" id="{DE14AFF7-CD8C-1DB7-E7F6-8D04D4212C9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D1FD30A-EB95-5ADB-4366-7BA7EBA85393}"/>
              </a:ext>
            </a:extLst>
          </p:cNvPr>
          <p:cNvSpPr>
            <a:spLocks noGrp="1"/>
          </p:cNvSpPr>
          <p:nvPr>
            <p:ph type="sldNum" sz="quarter" idx="12"/>
          </p:nvPr>
        </p:nvSpPr>
        <p:spPr/>
        <p:txBody>
          <a:bodyPr/>
          <a:lstStyle/>
          <a:p>
            <a:fld id="{EC69C5AE-27F0-4C6B-9A5F-E1BA9F89E4C2}" type="slidenum">
              <a:rPr kumimoji="1" lang="ja-JP" altLang="en-US" smtClean="0"/>
              <a:t>‹#›</a:t>
            </a:fld>
            <a:endParaRPr kumimoji="1" lang="ja-JP" altLang="en-US"/>
          </a:p>
        </p:txBody>
      </p:sp>
    </p:spTree>
    <p:extLst>
      <p:ext uri="{BB962C8B-B14F-4D97-AF65-F5344CB8AC3E}">
        <p14:creationId xmlns:p14="http://schemas.microsoft.com/office/powerpoint/2010/main" val="2017337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0017438-E18D-3D7A-70D9-D004800DF7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C76B64C-B93E-4B58-ABBF-A5B53C183C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8ED7E09-C166-37D7-01A2-D8C014B9AC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169C6C7-B534-43D8-9E1A-61805BC3AA5F}" type="datetimeFigureOut">
              <a:rPr kumimoji="1" lang="ja-JP" altLang="en-US" smtClean="0"/>
              <a:t>2025/5/19</a:t>
            </a:fld>
            <a:endParaRPr kumimoji="1" lang="ja-JP" altLang="en-US"/>
          </a:p>
        </p:txBody>
      </p:sp>
      <p:sp>
        <p:nvSpPr>
          <p:cNvPr id="5" name="フッター プレースホルダー 4">
            <a:extLst>
              <a:ext uri="{FF2B5EF4-FFF2-40B4-BE49-F238E27FC236}">
                <a16:creationId xmlns:a16="http://schemas.microsoft.com/office/drawing/2014/main" id="{E101083D-41F2-749C-9CFF-DDEE28B796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538FF85-CF4F-A643-818B-FA0C260359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C69C5AE-27F0-4C6B-9A5F-E1BA9F89E4C2}" type="slidenum">
              <a:rPr kumimoji="1" lang="ja-JP" altLang="en-US" smtClean="0"/>
              <a:t>‹#›</a:t>
            </a:fld>
            <a:endParaRPr kumimoji="1" lang="ja-JP" altLang="en-US"/>
          </a:p>
        </p:txBody>
      </p:sp>
    </p:spTree>
    <p:extLst>
      <p:ext uri="{BB962C8B-B14F-4D97-AF65-F5344CB8AC3E}">
        <p14:creationId xmlns:p14="http://schemas.microsoft.com/office/powerpoint/2010/main" val="1597106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hyperlink" Target="mailto:asyutokenhonbu@pref.toyama.lg.jp" TargetMode="External"/><Relationship Id="rId2" Type="http://schemas.openxmlformats.org/officeDocument/2006/relationships/hyperlink" Target="tel:03-5212-903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899E78A-F34D-F5C7-77CA-A1BCA1A31C30}"/>
              </a:ext>
            </a:extLst>
          </p:cNvPr>
          <p:cNvSpPr>
            <a:spLocks noGrp="1"/>
          </p:cNvSpPr>
          <p:nvPr>
            <p:ph type="ctrTitle"/>
          </p:nvPr>
        </p:nvSpPr>
        <p:spPr>
          <a:xfrm>
            <a:off x="0" y="18460"/>
            <a:ext cx="12192000" cy="854483"/>
          </a:xfrm>
          <a:solidFill>
            <a:schemeClr val="accent1">
              <a:lumMod val="20000"/>
              <a:lumOff val="80000"/>
            </a:schemeClr>
          </a:solidFill>
        </p:spPr>
        <p:txBody>
          <a:bodyPr anchor="ctr" anchorCtr="0">
            <a:normAutofit/>
          </a:bodyPr>
          <a:lstStyle/>
          <a:p>
            <a:r>
              <a:rPr lang="en-US" altLang="ja-JP" sz="3800" b="1">
                <a:latin typeface="BIZ UDPゴシック" panose="020B0400000000000000" pitchFamily="50" charset="-128"/>
                <a:ea typeface="BIZ UDPゴシック" panose="020B0400000000000000" pitchFamily="50" charset="-128"/>
              </a:rPr>
              <a:t>【</a:t>
            </a:r>
            <a:r>
              <a:rPr lang="ja-JP" altLang="en-US" sz="3800" b="1">
                <a:latin typeface="BIZ UDPゴシック" panose="020B0400000000000000" pitchFamily="50" charset="-128"/>
                <a:ea typeface="BIZ UDPゴシック" panose="020B0400000000000000" pitchFamily="50" charset="-128"/>
              </a:rPr>
              <a:t>資料１</a:t>
            </a:r>
            <a:r>
              <a:rPr lang="en-US" altLang="ja-JP" sz="3800" b="1">
                <a:latin typeface="BIZ UDPゴシック" panose="020B0400000000000000" pitchFamily="50" charset="-128"/>
                <a:ea typeface="BIZ UDPゴシック" panose="020B0400000000000000" pitchFamily="50" charset="-128"/>
              </a:rPr>
              <a:t>】</a:t>
            </a:r>
            <a:r>
              <a:rPr lang="ja-JP" altLang="en-US" sz="3800" b="1">
                <a:latin typeface="BIZ UDPゴシック" panose="020B0400000000000000" pitchFamily="50" charset="-128"/>
                <a:ea typeface="BIZ UDPゴシック" panose="020B0400000000000000" pitchFamily="50" charset="-128"/>
              </a:rPr>
              <a:t>旧富山県赤坂会館（経営管理部首都圏本部）</a:t>
            </a:r>
            <a:endParaRPr kumimoji="1" lang="ja-JP" altLang="en-US" sz="3800" b="1">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6E1E8568-DC97-3E6C-6298-CD3D6C9B1121}"/>
              </a:ext>
            </a:extLst>
          </p:cNvPr>
          <p:cNvSpPr txBox="1"/>
          <p:nvPr/>
        </p:nvSpPr>
        <p:spPr>
          <a:xfrm>
            <a:off x="0" y="872943"/>
            <a:ext cx="12192000" cy="1477328"/>
          </a:xfrm>
          <a:prstGeom prst="rect">
            <a:avLst/>
          </a:prstGeom>
          <a:noFill/>
          <a:ln>
            <a:solidFill>
              <a:schemeClr val="accent1"/>
            </a:solidFill>
            <a:prstDash val="dash"/>
          </a:ln>
        </p:spPr>
        <p:txBody>
          <a:bodyPr wrap="square" lIns="91440" tIns="45720" rIns="91440" bIns="45720" rtlCol="0" anchor="t">
            <a:spAutoFit/>
          </a:bodyPr>
          <a:lstStyle/>
          <a:p>
            <a:r>
              <a:rPr kumimoji="1" lang="en-US" altLang="ja-JP" dirty="0">
                <a:ea typeface="游ゴシック"/>
              </a:rPr>
              <a:t>【</a:t>
            </a:r>
            <a:r>
              <a:rPr kumimoji="1" lang="ja-JP" altLang="en-US">
                <a:ea typeface="游ゴシック"/>
              </a:rPr>
              <a:t>施設の開館から営業終了まで</a:t>
            </a:r>
            <a:r>
              <a:rPr kumimoji="1" lang="en-US" altLang="ja-JP" dirty="0">
                <a:ea typeface="游ゴシック"/>
              </a:rPr>
              <a:t>】</a:t>
            </a:r>
          </a:p>
          <a:p>
            <a:r>
              <a:rPr kumimoji="1" lang="ja-JP" altLang="en-US">
                <a:ea typeface="游ゴシック"/>
              </a:rPr>
              <a:t>　富山県赤坂会館は、東京都港区赤坂に位置し、昭和</a:t>
            </a:r>
            <a:r>
              <a:rPr kumimoji="1" lang="en-US" altLang="ja-JP">
                <a:ea typeface="游ゴシック"/>
              </a:rPr>
              <a:t>48</a:t>
            </a:r>
            <a:r>
              <a:rPr kumimoji="1" lang="ja-JP" altLang="en-US">
                <a:ea typeface="游ゴシック"/>
              </a:rPr>
              <a:t>年</a:t>
            </a:r>
            <a:r>
              <a:rPr kumimoji="1" lang="en-US" altLang="ja-JP">
                <a:ea typeface="游ゴシック"/>
              </a:rPr>
              <a:t>4</a:t>
            </a:r>
            <a:r>
              <a:rPr kumimoji="1" lang="ja-JP" altLang="en-US">
                <a:ea typeface="游ゴシック"/>
              </a:rPr>
              <a:t>月に県職員など本県関係者の宿泊施設として開館した県の施設で、耐震補強や機能の充実も行いながら、宿泊部門は東京都内における割安な宿泊施設として、また宴会部門は富山の旬の食材を使った料理を提供し、富山の食の魅力を</a:t>
            </a:r>
            <a:r>
              <a:rPr kumimoji="1" lang="en-US" altLang="ja-JP">
                <a:ea typeface="游ゴシック"/>
              </a:rPr>
              <a:t>PR</a:t>
            </a:r>
            <a:r>
              <a:rPr kumimoji="1" lang="ja-JP" altLang="en-US">
                <a:ea typeface="游ゴシック"/>
              </a:rPr>
              <a:t>する場などとしての役割も担っ</a:t>
            </a:r>
            <a:r>
              <a:rPr lang="ja-JP" altLang="en-US">
                <a:ea typeface="游ゴシック"/>
              </a:rPr>
              <a:t>てき</a:t>
            </a:r>
            <a:r>
              <a:rPr kumimoji="1" lang="ja-JP" altLang="en-US">
                <a:ea typeface="游ゴシック"/>
              </a:rPr>
              <a:t>ましたが、コロナ禍と周辺一帯での再開発の計画の影響により、令和３年９月に営業を終了しました。</a:t>
            </a:r>
            <a:endParaRPr lang="ja-JP" altLang="en-US">
              <a:ea typeface="游ゴシック"/>
            </a:endParaRPr>
          </a:p>
        </p:txBody>
      </p:sp>
      <p:pic>
        <p:nvPicPr>
          <p:cNvPr id="1026" name="Picture 2" descr="テキスト ボックス">
            <a:extLst>
              <a:ext uri="{FF2B5EF4-FFF2-40B4-BE49-F238E27FC236}">
                <a16:creationId xmlns:a16="http://schemas.microsoft.com/office/drawing/2014/main" id="{B3C91CDA-1180-CF9A-7C45-B692479E61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00" y="-1189038"/>
            <a:ext cx="742950" cy="31432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当館の歴史">
            <a:extLst>
              <a:ext uri="{FF2B5EF4-FFF2-40B4-BE49-F238E27FC236}">
                <a16:creationId xmlns:a16="http://schemas.microsoft.com/office/drawing/2014/main" id="{2C0A5DDA-52ED-C8C5-6DA3-20C155BB60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76099" y="2325011"/>
            <a:ext cx="2137226" cy="163854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表 5">
            <a:extLst>
              <a:ext uri="{FF2B5EF4-FFF2-40B4-BE49-F238E27FC236}">
                <a16:creationId xmlns:a16="http://schemas.microsoft.com/office/drawing/2014/main" id="{AC488DCB-80F9-AAB1-5129-6E701726E245}"/>
              </a:ext>
            </a:extLst>
          </p:cNvPr>
          <p:cNvGraphicFramePr>
            <a:graphicFrameLocks noGrp="1"/>
          </p:cNvGraphicFramePr>
          <p:nvPr>
            <p:extLst>
              <p:ext uri="{D42A27DB-BD31-4B8C-83A1-F6EECF244321}">
                <p14:modId xmlns:p14="http://schemas.microsoft.com/office/powerpoint/2010/main" val="2087354113"/>
              </p:ext>
            </p:extLst>
          </p:nvPr>
        </p:nvGraphicFramePr>
        <p:xfrm>
          <a:off x="126999" y="2350270"/>
          <a:ext cx="9370425" cy="4489267"/>
        </p:xfrm>
        <a:graphic>
          <a:graphicData uri="http://schemas.openxmlformats.org/drawingml/2006/table">
            <a:tbl>
              <a:tblPr firstRow="1" bandRow="1">
                <a:tableStyleId>{5C22544A-7EE6-4342-B048-85BDC9FD1C3A}</a:tableStyleId>
              </a:tblPr>
              <a:tblGrid>
                <a:gridCol w="9370425">
                  <a:extLst>
                    <a:ext uri="{9D8B030D-6E8A-4147-A177-3AD203B41FA5}">
                      <a16:colId xmlns:a16="http://schemas.microsoft.com/office/drawing/2014/main" val="3975896388"/>
                    </a:ext>
                  </a:extLst>
                </a:gridCol>
              </a:tblGrid>
              <a:tr h="547106">
                <a:tc>
                  <a:txBody>
                    <a:bodyPr/>
                    <a:lstStyle/>
                    <a:p>
                      <a:r>
                        <a:rPr kumimoji="1" lang="ja-JP" altLang="en-US"/>
                        <a:t>施設概要</a:t>
                      </a:r>
                    </a:p>
                  </a:txBody>
                  <a:tcPr anchor="ctr"/>
                </a:tc>
                <a:extLst>
                  <a:ext uri="{0D108BD9-81ED-4DB2-BD59-A6C34878D82A}">
                    <a16:rowId xmlns:a16="http://schemas.microsoft.com/office/drawing/2014/main" val="3450090720"/>
                  </a:ext>
                </a:extLst>
              </a:tr>
              <a:tr h="547106">
                <a:tc>
                  <a:txBody>
                    <a:bodyPr/>
                    <a:lstStyle/>
                    <a:p>
                      <a:r>
                        <a:rPr lang="ja-JP" altLang="ja-JP" sz="1800" u="none" kern="100">
                          <a:effectLst/>
                          <a:latin typeface="ＭＳ ゴシック" panose="020B0609070205080204" pitchFamily="49" charset="-128"/>
                          <a:ea typeface="ＭＳ ゴシック" panose="020B0609070205080204" pitchFamily="49" charset="-128"/>
                          <a:cs typeface="Times New Roman" panose="02020603050405020304" pitchFamily="18" charset="0"/>
                        </a:rPr>
                        <a:t>開館：</a:t>
                      </a:r>
                      <a:r>
                        <a:rPr lang="en-US" altLang="ja-JP" sz="1800" u="none" kern="100">
                          <a:effectLst/>
                          <a:latin typeface="ＭＳ ゴシック" panose="020B0609070205080204" pitchFamily="49" charset="-128"/>
                          <a:ea typeface="ＭＳ ゴシック" panose="020B0609070205080204" pitchFamily="49" charset="-128"/>
                          <a:cs typeface="Times New Roman" panose="02020603050405020304" pitchFamily="18" charset="0"/>
                        </a:rPr>
                        <a:t>S48.4</a:t>
                      </a:r>
                      <a:r>
                        <a:rPr lang="ja-JP" altLang="ja-JP" sz="1800" u="none" kern="100">
                          <a:effectLst/>
                          <a:latin typeface="ＭＳ ゴシック" panose="020B0609070205080204" pitchFamily="49" charset="-128"/>
                          <a:ea typeface="ＭＳ ゴシック" panose="020B0609070205080204" pitchFamily="49" charset="-128"/>
                          <a:cs typeface="Times New Roman" panose="02020603050405020304" pitchFamily="18" charset="0"/>
                        </a:rPr>
                        <a:t>月、閉館：</a:t>
                      </a:r>
                      <a:r>
                        <a:rPr lang="en-US" altLang="ja-JP" sz="1800" u="none" kern="100">
                          <a:effectLst/>
                          <a:latin typeface="ＭＳ ゴシック" panose="020B0609070205080204" pitchFamily="49" charset="-128"/>
                          <a:ea typeface="ＭＳ ゴシック" panose="020B0609070205080204" pitchFamily="49" charset="-128"/>
                          <a:cs typeface="Times New Roman" panose="02020603050405020304" pitchFamily="18" charset="0"/>
                        </a:rPr>
                        <a:t>R3.9</a:t>
                      </a:r>
                      <a:r>
                        <a:rPr lang="ja-JP" altLang="ja-JP" sz="1800" u="none" kern="100">
                          <a:effectLst/>
                          <a:latin typeface="ＭＳ ゴシック" panose="020B0609070205080204" pitchFamily="49" charset="-128"/>
                          <a:ea typeface="ＭＳ ゴシック" panose="020B0609070205080204" pitchFamily="49" charset="-128"/>
                          <a:cs typeface="Times New Roman" panose="02020603050405020304" pitchFamily="18" charset="0"/>
                        </a:rPr>
                        <a:t>月（築</a:t>
                      </a:r>
                      <a:r>
                        <a:rPr lang="en-US" altLang="ja-JP" sz="1800" u="none" kern="100">
                          <a:effectLst/>
                          <a:latin typeface="ＭＳ ゴシック" panose="020B0609070205080204" pitchFamily="49" charset="-128"/>
                          <a:ea typeface="ＭＳ ゴシック" panose="020B0609070205080204" pitchFamily="49" charset="-128"/>
                          <a:cs typeface="Times New Roman" panose="02020603050405020304" pitchFamily="18" charset="0"/>
                        </a:rPr>
                        <a:t>52</a:t>
                      </a:r>
                      <a:r>
                        <a:rPr lang="ja-JP" altLang="ja-JP" sz="1800" u="none" kern="100">
                          <a:effectLst/>
                          <a:latin typeface="ＭＳ ゴシック" panose="020B0609070205080204" pitchFamily="49" charset="-128"/>
                          <a:ea typeface="ＭＳ ゴシック" panose="020B0609070205080204" pitchFamily="49" charset="-128"/>
                          <a:cs typeface="Times New Roman" panose="02020603050405020304" pitchFamily="18" charset="0"/>
                        </a:rPr>
                        <a:t>年）</a:t>
                      </a:r>
                      <a:endParaRPr kumimoji="1" lang="ja-JP" altLang="en-US" u="none"/>
                    </a:p>
                  </a:txBody>
                  <a:tcPr anchor="ctr"/>
                </a:tc>
                <a:extLst>
                  <a:ext uri="{0D108BD9-81ED-4DB2-BD59-A6C34878D82A}">
                    <a16:rowId xmlns:a16="http://schemas.microsoft.com/office/drawing/2014/main" val="1147046629"/>
                  </a:ext>
                </a:extLst>
              </a:tr>
              <a:tr h="5471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場所：東京都港区赤坂</a:t>
                      </a:r>
                      <a:r>
                        <a:rPr lang="ja-JP"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７丁目</a:t>
                      </a:r>
                      <a:r>
                        <a:rPr lang="ja-JP" altLang="en-US"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１７８、１８１</a:t>
                      </a:r>
                      <a:endParaRPr lang="en-US"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anchor="ctr"/>
                </a:tc>
                <a:extLst>
                  <a:ext uri="{0D108BD9-81ED-4DB2-BD59-A6C34878D82A}">
                    <a16:rowId xmlns:a16="http://schemas.microsoft.com/office/drawing/2014/main" val="1645406193"/>
                  </a:ext>
                </a:extLst>
              </a:tr>
              <a:tr h="5471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敷地面積：</a:t>
                      </a:r>
                      <a:r>
                        <a:rPr lang="en-US"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1,387</a:t>
                      </a:r>
                      <a:r>
                        <a:rPr lang="ja-JP"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　床面積</a:t>
                      </a:r>
                      <a:r>
                        <a:rPr lang="en-US"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:3,099.72</a:t>
                      </a:r>
                      <a:r>
                        <a:rPr lang="ja-JP"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県所有</a:t>
                      </a:r>
                      <a:r>
                        <a:rPr lang="en-US"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anchor="ctr"/>
                </a:tc>
                <a:extLst>
                  <a:ext uri="{0D108BD9-81ED-4DB2-BD59-A6C34878D82A}">
                    <a16:rowId xmlns:a16="http://schemas.microsoft.com/office/drawing/2014/main" val="2024071595"/>
                  </a:ext>
                </a:extLst>
              </a:tr>
              <a:tr h="5471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客室定員：</a:t>
                      </a:r>
                      <a:r>
                        <a:rPr lang="en-US"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109</a:t>
                      </a:r>
                      <a:r>
                        <a:rPr lang="ja-JP"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名　部屋数</a:t>
                      </a:r>
                      <a:r>
                        <a:rPr lang="en-US"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:61</a:t>
                      </a:r>
                      <a:r>
                        <a:rPr lang="ja-JP"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室</a:t>
                      </a:r>
                      <a:r>
                        <a:rPr lang="en-US"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地上</a:t>
                      </a:r>
                      <a:r>
                        <a:rPr lang="en-US"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7</a:t>
                      </a:r>
                      <a:r>
                        <a:rPr lang="ja-JP"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階</a:t>
                      </a:r>
                      <a:r>
                        <a:rPr lang="en-US"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地下</a:t>
                      </a:r>
                      <a:r>
                        <a:rPr lang="en-US"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1</a:t>
                      </a:r>
                      <a:r>
                        <a:rPr lang="ja-JP"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階</a:t>
                      </a:r>
                      <a:r>
                        <a:rPr lang="en-US" altLang="ja-JP" sz="1800" kern="10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1800" kern="100">
                        <a:latin typeface="ＭＳ ゴシック" panose="020B0609070205080204" pitchFamily="49" charset="-128"/>
                        <a:ea typeface="ＭＳ ゴシック" panose="020B0609070205080204" pitchFamily="49" charset="-128"/>
                        <a:cs typeface="Times New Roman" panose="02020603050405020304" pitchFamily="18" charset="0"/>
                      </a:endParaRPr>
                    </a:p>
                  </a:txBody>
                  <a:tcPr anchor="ctr"/>
                </a:tc>
                <a:extLst>
                  <a:ext uri="{0D108BD9-81ED-4DB2-BD59-A6C34878D82A}">
                    <a16:rowId xmlns:a16="http://schemas.microsoft.com/office/drawing/2014/main" val="780715153"/>
                  </a:ext>
                </a:extLst>
              </a:tr>
              <a:tr h="1753737">
                <a:tc>
                  <a:txBody>
                    <a:bodyPr/>
                    <a:lstStyle/>
                    <a:p>
                      <a:pPr marL="0" marR="0" lvl="0" indent="0" algn="l" defTabSz="914400" rtl="0" eaLnBrk="1" fontAlgn="auto" latinLnBrk="0" hangingPunct="1">
                        <a:lnSpc>
                          <a:spcPts val="2600"/>
                        </a:lnSpc>
                        <a:spcBef>
                          <a:spcPts val="0"/>
                        </a:spcBef>
                        <a:spcAft>
                          <a:spcPts val="0"/>
                        </a:spcAft>
                        <a:buClrTx/>
                        <a:buSzTx/>
                        <a:buFontTx/>
                        <a:buNone/>
                        <a:tabLst/>
                        <a:defRPr/>
                      </a:pPr>
                      <a:r>
                        <a:rPr lang="ja-JP" altLang="en-US"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その他</a:t>
                      </a:r>
                      <a:endParaRPr lang="en-US"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914400" rtl="0" eaLnBrk="1" fontAlgn="auto" latinLnBrk="0" hangingPunct="1">
                        <a:lnSpc>
                          <a:spcPts val="2600"/>
                        </a:lnSpc>
                        <a:spcBef>
                          <a:spcPts val="0"/>
                        </a:spcBef>
                        <a:spcAft>
                          <a:spcPts val="0"/>
                        </a:spcAft>
                        <a:buClrTx/>
                        <a:buSzTx/>
                        <a:buFontTx/>
                        <a:buNone/>
                        <a:tabLst/>
                        <a:defRPr/>
                      </a:pPr>
                      <a: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・屋上の携帯アンテナ、駐車場部分をコインパーキングとして貸出</a:t>
                      </a:r>
                      <a:r>
                        <a:rPr lang="ja-JP" altLang="en-US"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中</a:t>
                      </a:r>
                      <a:endParaRPr lang="en-US" altLang="ja-JP" sz="18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914400" rtl="0" eaLnBrk="1" fontAlgn="auto" latinLnBrk="0" hangingPunct="1">
                        <a:lnSpc>
                          <a:spcPts val="2600"/>
                        </a:lnSpc>
                        <a:spcBef>
                          <a:spcPts val="0"/>
                        </a:spcBef>
                        <a:spcAft>
                          <a:spcPts val="0"/>
                        </a:spcAft>
                        <a:buClrTx/>
                        <a:buSzTx/>
                        <a:buFontTx/>
                        <a:buNone/>
                        <a:tabLst/>
                        <a:defRPr/>
                      </a:pPr>
                      <a:r>
                        <a:rPr lang="ja-JP" altLang="ja-JP" sz="1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1800" u="sng"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令和７年</a:t>
                      </a:r>
                      <a:r>
                        <a:rPr lang="ja-JP" altLang="en-US" sz="1800" u="sng"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４</a:t>
                      </a:r>
                      <a:r>
                        <a:rPr lang="ja-JP" altLang="ja-JP" sz="1800" u="sng"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月</a:t>
                      </a:r>
                      <a:r>
                        <a:rPr lang="ja-JP" altLang="en-US" sz="1800" u="sng"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から</a:t>
                      </a:r>
                      <a:r>
                        <a:rPr lang="ja-JP" altLang="ja-JP" sz="1800" u="sng"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、１，２階に</a:t>
                      </a:r>
                      <a:r>
                        <a:rPr lang="ja-JP" altLang="en-US" sz="1800" u="sng"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東京富山</a:t>
                      </a:r>
                      <a:r>
                        <a:rPr lang="ja-JP" altLang="ja-JP" sz="1800" u="sng"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県人会事務局が入居</a:t>
                      </a:r>
                      <a:endParaRPr lang="en-US" altLang="ja-JP" sz="1800" u="sng"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0" algn="l" defTabSz="914400" rtl="0" eaLnBrk="1" fontAlgn="auto" latinLnBrk="0" hangingPunct="1">
                        <a:lnSpc>
                          <a:spcPts val="2600"/>
                        </a:lnSpc>
                        <a:spcBef>
                          <a:spcPts val="0"/>
                        </a:spcBef>
                        <a:spcAft>
                          <a:spcPts val="0"/>
                        </a:spcAft>
                        <a:buClrTx/>
                        <a:buSzTx/>
                        <a:buFontTx/>
                        <a:buNone/>
                        <a:tabLst/>
                        <a:defRPr/>
                      </a:pPr>
                      <a:r>
                        <a:rPr lang="ja-JP" altLang="en-US" sz="1800"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・周辺再開発により、</a:t>
                      </a:r>
                      <a:r>
                        <a:rPr lang="ja-JP" altLang="en-US" sz="1800" u="sng"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令和</a:t>
                      </a:r>
                      <a:r>
                        <a:rPr lang="en-US" altLang="ja-JP" sz="1800" u="sng"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10</a:t>
                      </a:r>
                      <a:r>
                        <a:rPr lang="ja-JP" altLang="en-US" sz="1800" u="sng" kern="100" dirty="0">
                          <a:solidFill>
                            <a:schemeClr val="tx1"/>
                          </a:solidFill>
                          <a:latin typeface="ＭＳ ゴシック" panose="020B0609070205080204" pitchFamily="49" charset="-128"/>
                          <a:ea typeface="ＭＳ ゴシック" panose="020B0609070205080204" pitchFamily="49" charset="-128"/>
                          <a:cs typeface="Times New Roman" panose="02020603050405020304" pitchFamily="18" charset="0"/>
                        </a:rPr>
                        <a:t>年度中に再開発事業者に建物引渡しになる予定</a:t>
                      </a:r>
                      <a:endParaRPr kumimoji="1" lang="ja-JP" altLang="en-US" u="sng" dirty="0"/>
                    </a:p>
                  </a:txBody>
                  <a:tcPr anchor="ctr"/>
                </a:tc>
                <a:extLst>
                  <a:ext uri="{0D108BD9-81ED-4DB2-BD59-A6C34878D82A}">
                    <a16:rowId xmlns:a16="http://schemas.microsoft.com/office/drawing/2014/main" val="3332243452"/>
                  </a:ext>
                </a:extLst>
              </a:tr>
            </a:tbl>
          </a:graphicData>
        </a:graphic>
      </p:graphicFrame>
      <p:pic>
        <p:nvPicPr>
          <p:cNvPr id="3" name="図 2" descr="洋室 ">
            <a:extLst>
              <a:ext uri="{FF2B5EF4-FFF2-40B4-BE49-F238E27FC236}">
                <a16:creationId xmlns:a16="http://schemas.microsoft.com/office/drawing/2014/main" id="{CE335251-858C-2414-11BA-168AB705F99D}"/>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776099" y="3986956"/>
            <a:ext cx="2137226" cy="1426157"/>
          </a:xfrm>
          <a:prstGeom prst="rect">
            <a:avLst/>
          </a:prstGeom>
          <a:noFill/>
          <a:ln w="6350">
            <a:solidFill>
              <a:schemeClr val="tx1"/>
            </a:solidFill>
          </a:ln>
        </p:spPr>
      </p:pic>
      <p:pic>
        <p:nvPicPr>
          <p:cNvPr id="5" name="図 4" descr="和室 ">
            <a:extLst>
              <a:ext uri="{FF2B5EF4-FFF2-40B4-BE49-F238E27FC236}">
                <a16:creationId xmlns:a16="http://schemas.microsoft.com/office/drawing/2014/main" id="{890A5E2B-4AEA-F718-F807-E6E1ED8C85F3}"/>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776099" y="5413113"/>
            <a:ext cx="2137226" cy="1426424"/>
          </a:xfrm>
          <a:prstGeom prst="rect">
            <a:avLst/>
          </a:prstGeom>
          <a:noFill/>
          <a:ln w="6350">
            <a:solidFill>
              <a:schemeClr val="tx1"/>
            </a:solidFill>
          </a:ln>
        </p:spPr>
      </p:pic>
    </p:spTree>
    <p:extLst>
      <p:ext uri="{BB962C8B-B14F-4D97-AF65-F5344CB8AC3E}">
        <p14:creationId xmlns:p14="http://schemas.microsoft.com/office/powerpoint/2010/main" val="3775149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5193D503-D30C-68D0-15AA-B051C1ECDB1A}"/>
              </a:ext>
            </a:extLst>
          </p:cNvPr>
          <p:cNvSpPr txBox="1">
            <a:spLocks/>
          </p:cNvSpPr>
          <p:nvPr/>
        </p:nvSpPr>
        <p:spPr>
          <a:xfrm>
            <a:off x="0" y="18460"/>
            <a:ext cx="12192000" cy="854483"/>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3600" b="1">
                <a:latin typeface="BIZ UDPゴシック" panose="020B0400000000000000" pitchFamily="50" charset="-128"/>
                <a:ea typeface="BIZ UDPゴシック" panose="020B0400000000000000" pitchFamily="50" charset="-128"/>
              </a:rPr>
              <a:t>旧富山県赤坂会館</a:t>
            </a:r>
          </a:p>
        </p:txBody>
      </p:sp>
      <p:sp>
        <p:nvSpPr>
          <p:cNvPr id="5" name="テキスト ボックス 4">
            <a:extLst>
              <a:ext uri="{FF2B5EF4-FFF2-40B4-BE49-F238E27FC236}">
                <a16:creationId xmlns:a16="http://schemas.microsoft.com/office/drawing/2014/main" id="{01FE4891-BCE6-A278-735C-28BCA21A9F26}"/>
              </a:ext>
            </a:extLst>
          </p:cNvPr>
          <p:cNvSpPr txBox="1"/>
          <p:nvPr/>
        </p:nvSpPr>
        <p:spPr>
          <a:xfrm>
            <a:off x="0" y="872943"/>
            <a:ext cx="12192000" cy="4519442"/>
          </a:xfrm>
          <a:prstGeom prst="rect">
            <a:avLst/>
          </a:prstGeom>
          <a:noFill/>
        </p:spPr>
        <p:txBody>
          <a:bodyPr wrap="square" rtlCol="0">
            <a:spAutoFit/>
          </a:bodyPr>
          <a:lstStyle/>
          <a:p>
            <a:r>
              <a:rPr lang="ja-JP" altLang="en-US"/>
              <a:t>　</a:t>
            </a:r>
            <a:r>
              <a:rPr lang="ja-JP" altLang="en-US" u="sng"/>
              <a:t>主なサウンディング調査項目</a:t>
            </a:r>
            <a:endParaRPr lang="en-US" altLang="ja-JP" u="sng"/>
          </a:p>
          <a:p>
            <a:endParaRPr lang="en-US" altLang="ja-JP"/>
          </a:p>
          <a:p>
            <a:r>
              <a:rPr lang="ja-JP" altLang="en-US"/>
              <a:t>　　調査においては、以下の点について伺うこととしています。</a:t>
            </a:r>
            <a:endParaRPr lang="en-US" altLang="ja-JP"/>
          </a:p>
          <a:p>
            <a:r>
              <a:rPr kumimoji="1" lang="ja-JP" altLang="en-US" sz="1600"/>
              <a:t>　　　注１ 　令和７年度に実施を予定している建物の事業用定期借家権と駐車場の賃借権の設定を目的とした公募型プロポーザル</a:t>
            </a:r>
            <a:endParaRPr kumimoji="1" lang="en-US" altLang="ja-JP" sz="1600"/>
          </a:p>
          <a:p>
            <a:r>
              <a:rPr lang="ja-JP" altLang="en-US" sz="1600"/>
              <a:t>　　　　　 </a:t>
            </a:r>
            <a:r>
              <a:rPr kumimoji="1" lang="ja-JP" altLang="en-US" sz="1600"/>
              <a:t>においては、既存施設の利活用に関する提案について募集の予定</a:t>
            </a:r>
          </a:p>
          <a:p>
            <a:r>
              <a:rPr kumimoji="1" lang="ja-JP" altLang="en-US" sz="1600"/>
              <a:t>　　　注２ 　契約満了時には、借主負担で残置物を撤去し、建物を返還することを前提とする</a:t>
            </a:r>
            <a:r>
              <a:rPr kumimoji="1" lang="ja-JP" altLang="en-US"/>
              <a:t>。</a:t>
            </a:r>
            <a:endParaRPr kumimoji="1" lang="en-US" altLang="ja-JP"/>
          </a:p>
          <a:p>
            <a:endParaRPr kumimoji="1" lang="ja-JP" altLang="en-US"/>
          </a:p>
          <a:p>
            <a:pPr>
              <a:lnSpc>
                <a:spcPts val="2500"/>
              </a:lnSpc>
            </a:pPr>
            <a:r>
              <a:rPr kumimoji="1" lang="ja-JP" altLang="en-US"/>
              <a:t>　　</a:t>
            </a:r>
            <a:r>
              <a:rPr kumimoji="1" lang="ja-JP" altLang="en-US" b="1" u="sng"/>
              <a:t>１ 民間事業者から見た対象施設及び土地の課題・ポテンシャル</a:t>
            </a:r>
          </a:p>
          <a:p>
            <a:pPr>
              <a:lnSpc>
                <a:spcPts val="2500"/>
              </a:lnSpc>
            </a:pPr>
            <a:r>
              <a:rPr kumimoji="1" lang="ja-JP" altLang="en-US" sz="1600"/>
              <a:t>　　　①施設・土地の課題・ポテンシャル</a:t>
            </a:r>
          </a:p>
          <a:p>
            <a:pPr>
              <a:lnSpc>
                <a:spcPts val="2500"/>
              </a:lnSpc>
            </a:pPr>
            <a:r>
              <a:rPr kumimoji="1" lang="ja-JP" altLang="en-US" sz="1600"/>
              <a:t>　　　（施設を利活用する場合に必要となる改修・修繕</a:t>
            </a:r>
            <a:r>
              <a:rPr kumimoji="1" lang="en-US" altLang="ja-JP" sz="1600"/>
              <a:t>[</a:t>
            </a:r>
            <a:r>
              <a:rPr kumimoji="1" lang="ja-JP" altLang="en-US" sz="1600"/>
              <a:t>大規模修繕含む</a:t>
            </a:r>
            <a:r>
              <a:rPr kumimoji="1" lang="en-US" altLang="ja-JP" sz="1600"/>
              <a:t>]</a:t>
            </a:r>
            <a:r>
              <a:rPr kumimoji="1" lang="ja-JP" altLang="en-US" sz="1600"/>
              <a:t>についての考え方など） </a:t>
            </a:r>
          </a:p>
          <a:p>
            <a:pPr>
              <a:lnSpc>
                <a:spcPts val="2500"/>
              </a:lnSpc>
            </a:pPr>
            <a:endParaRPr kumimoji="1" lang="en-US" altLang="ja-JP"/>
          </a:p>
          <a:p>
            <a:pPr>
              <a:lnSpc>
                <a:spcPts val="2500"/>
              </a:lnSpc>
            </a:pPr>
            <a:r>
              <a:rPr kumimoji="1" lang="ja-JP" altLang="en-US"/>
              <a:t>　　</a:t>
            </a:r>
            <a:r>
              <a:rPr kumimoji="1" lang="ja-JP" altLang="en-US" b="1" u="sng"/>
              <a:t>２ 公募への参加意欲</a:t>
            </a:r>
          </a:p>
          <a:p>
            <a:pPr>
              <a:lnSpc>
                <a:spcPts val="2500"/>
              </a:lnSpc>
            </a:pPr>
            <a:r>
              <a:rPr kumimoji="1" lang="ja-JP" altLang="en-US" sz="1600"/>
              <a:t>　　　①今後の応募検討の見込み</a:t>
            </a:r>
          </a:p>
          <a:p>
            <a:pPr>
              <a:lnSpc>
                <a:spcPts val="2500"/>
              </a:lnSpc>
            </a:pPr>
            <a:r>
              <a:rPr kumimoji="1" lang="ja-JP" altLang="en-US" sz="1600"/>
              <a:t>　　　②参加する際に必要と考えている事業実施期間</a:t>
            </a:r>
          </a:p>
          <a:p>
            <a:pPr>
              <a:lnSpc>
                <a:spcPts val="2500"/>
              </a:lnSpc>
            </a:pPr>
            <a:r>
              <a:rPr kumimoji="1" lang="ja-JP" altLang="en-US" sz="1600"/>
              <a:t>　　　③懸念事項（公募条件、スケジュールなど）</a:t>
            </a:r>
          </a:p>
        </p:txBody>
      </p:sp>
      <p:sp>
        <p:nvSpPr>
          <p:cNvPr id="11" name="テキスト ボックス 10">
            <a:extLst>
              <a:ext uri="{FF2B5EF4-FFF2-40B4-BE49-F238E27FC236}">
                <a16:creationId xmlns:a16="http://schemas.microsoft.com/office/drawing/2014/main" id="{C4F157DF-9EB9-471B-2163-8DA04072B634}"/>
              </a:ext>
            </a:extLst>
          </p:cNvPr>
          <p:cNvSpPr txBox="1"/>
          <p:nvPr/>
        </p:nvSpPr>
        <p:spPr>
          <a:xfrm>
            <a:off x="287383" y="5477691"/>
            <a:ext cx="11530148" cy="1200329"/>
          </a:xfrm>
          <a:prstGeom prst="rect">
            <a:avLst/>
          </a:prstGeom>
          <a:noFill/>
          <a:ln w="19050" cmpd="thinThick">
            <a:solidFill>
              <a:srgbClr val="00B050"/>
            </a:solidFill>
          </a:ln>
        </p:spPr>
        <p:txBody>
          <a:bodyPr wrap="square" rtlCol="0">
            <a:spAutoFit/>
          </a:bodyPr>
          <a:lstStyle/>
          <a:p>
            <a:r>
              <a:rPr lang="en-US" altLang="ja-JP"/>
              <a:t>【</a:t>
            </a:r>
            <a:r>
              <a:rPr lang="ja-JP" altLang="en-US"/>
              <a:t>お問い合わせ先</a:t>
            </a:r>
            <a:r>
              <a:rPr lang="en-US" altLang="ja-JP"/>
              <a:t>】</a:t>
            </a:r>
            <a:endParaRPr kumimoji="1" lang="en-US" altLang="ja-JP"/>
          </a:p>
          <a:p>
            <a:r>
              <a:rPr kumimoji="1" lang="ja-JP" altLang="en-US"/>
              <a:t>一般財団法人富山会館（富山県首都圏本部内）</a:t>
            </a:r>
            <a:endParaRPr kumimoji="1" lang="en-US" altLang="ja-JP"/>
          </a:p>
          <a:p>
            <a:r>
              <a:rPr kumimoji="1" lang="ja-JP" altLang="en-US"/>
              <a:t> </a:t>
            </a:r>
            <a:r>
              <a:rPr kumimoji="1" lang="en-US" altLang="ja-JP"/>
              <a:t>TEL:</a:t>
            </a:r>
            <a:r>
              <a:rPr kumimoji="1" lang="en-US" altLang="ja-JP">
                <a:hlinkClick r:id="rId2"/>
              </a:rPr>
              <a:t>03-5212-9030</a:t>
            </a:r>
            <a:r>
              <a:rPr kumimoji="1" lang="ja-JP" altLang="en-US"/>
              <a:t>　</a:t>
            </a:r>
            <a:endParaRPr kumimoji="1" lang="en-US" altLang="ja-JP"/>
          </a:p>
          <a:p>
            <a:r>
              <a:rPr kumimoji="1" lang="en-US" altLang="ja-JP"/>
              <a:t> </a:t>
            </a:r>
            <a:r>
              <a:rPr kumimoji="1" lang="en-US" altLang="ja-JP" err="1"/>
              <a:t>E-mail:</a:t>
            </a:r>
            <a:r>
              <a:rPr kumimoji="1" lang="en-US" altLang="ja-JP" err="1">
                <a:hlinkClick r:id="rId3"/>
              </a:rPr>
              <a:t>asyutokenhonbu@pref.toyama.lg.jp</a:t>
            </a:r>
            <a:endParaRPr kumimoji="1" lang="ja-JP" altLang="en-US"/>
          </a:p>
        </p:txBody>
      </p:sp>
      <p:cxnSp>
        <p:nvCxnSpPr>
          <p:cNvPr id="13" name="直線コネクタ 12">
            <a:extLst>
              <a:ext uri="{FF2B5EF4-FFF2-40B4-BE49-F238E27FC236}">
                <a16:creationId xmlns:a16="http://schemas.microsoft.com/office/drawing/2014/main" id="{8158752D-0908-9FF8-5E6C-3A98E2F34853}"/>
              </a:ext>
            </a:extLst>
          </p:cNvPr>
          <p:cNvCxnSpPr>
            <a:cxnSpLocks/>
          </p:cNvCxnSpPr>
          <p:nvPr/>
        </p:nvCxnSpPr>
        <p:spPr>
          <a:xfrm>
            <a:off x="8429897" y="722811"/>
            <a:ext cx="3701143" cy="0"/>
          </a:xfrm>
          <a:prstGeom prst="line">
            <a:avLst/>
          </a:prstGeom>
          <a:ln w="60325">
            <a:solidFill>
              <a:srgbClr val="00B0F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5428406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458</Words>
  <Application>Microsoft Office PowerPoint</Application>
  <PresentationFormat>ワイド画面</PresentationFormat>
  <Paragraphs>32</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UDPゴシック</vt:lpstr>
      <vt:lpstr>ＭＳ ゴシック</vt:lpstr>
      <vt:lpstr>游ゴシック</vt:lpstr>
      <vt:lpstr>游ゴシック Light</vt:lpstr>
      <vt:lpstr>Arial</vt:lpstr>
      <vt:lpstr>Office テーマ</vt:lpstr>
      <vt:lpstr>【資料１】旧富山県赤坂会館（経営管理部首都圏本部）</vt:lpstr>
      <vt:lpstr>PowerPoint プレゼンテーション</vt:lpstr>
    </vt:vector>
  </TitlesOfParts>
  <Company>富山県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能登　和浩</dc:creator>
  <cp:lastModifiedBy>能登　和浩</cp:lastModifiedBy>
  <cp:revision>6</cp:revision>
  <dcterms:created xsi:type="dcterms:W3CDTF">2025-04-08T08:02:44Z</dcterms:created>
  <dcterms:modified xsi:type="dcterms:W3CDTF">2025-05-19T01:56:31Z</dcterms:modified>
</cp:coreProperties>
</file>