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2801600" cy="9601200" type="A3"/>
  <p:notesSz cx="6742113" cy="9872663"/>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3F9D"/>
    <a:srgbClr val="B50B64"/>
    <a:srgbClr val="B5DC54"/>
    <a:srgbClr val="FFD5FF"/>
    <a:srgbClr val="FCE7D8"/>
    <a:srgbClr val="DCECD4"/>
    <a:srgbClr val="F4EE9E"/>
    <a:srgbClr val="D20500"/>
    <a:srgbClr val="FFF3FF"/>
    <a:srgbClr val="FFFA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21" autoAdjust="0"/>
    <p:restoredTop sz="92756" autoAdjust="0"/>
  </p:normalViewPr>
  <p:slideViewPr>
    <p:cSldViewPr snapToGrid="0">
      <p:cViewPr varScale="1">
        <p:scale>
          <a:sx n="50" d="100"/>
          <a:sy n="50" d="100"/>
        </p:scale>
        <p:origin x="1596" y="3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21373" cy="495131"/>
          </a:xfrm>
          <a:prstGeom prst="rect">
            <a:avLst/>
          </a:prstGeom>
        </p:spPr>
        <p:txBody>
          <a:bodyPr vert="horz" lIns="90718" tIns="45359" rIns="90718" bIns="4535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9169" y="1"/>
            <a:ext cx="2921373" cy="495131"/>
          </a:xfrm>
          <a:prstGeom prst="rect">
            <a:avLst/>
          </a:prstGeom>
        </p:spPr>
        <p:txBody>
          <a:bodyPr vert="horz" lIns="90718" tIns="45359" rIns="90718" bIns="45359" rtlCol="0"/>
          <a:lstStyle>
            <a:lvl1pPr algn="r">
              <a:defRPr sz="1200"/>
            </a:lvl1pPr>
          </a:lstStyle>
          <a:p>
            <a:fld id="{24163B32-1B4D-47E4-9377-B51FF1575FC8}" type="datetimeFigureOut">
              <a:rPr kumimoji="1" lang="ja-JP" altLang="en-US" smtClean="0"/>
              <a:t>2017/10/25</a:t>
            </a:fld>
            <a:endParaRPr kumimoji="1" lang="ja-JP" altLang="en-US"/>
          </a:p>
        </p:txBody>
      </p:sp>
      <p:sp>
        <p:nvSpPr>
          <p:cNvPr id="4" name="スライド イメージ プレースホルダー 3"/>
          <p:cNvSpPr>
            <a:spLocks noGrp="1" noRot="1" noChangeAspect="1"/>
          </p:cNvSpPr>
          <p:nvPr>
            <p:ph type="sldImg" idx="2"/>
          </p:nvPr>
        </p:nvSpPr>
        <p:spPr>
          <a:xfrm>
            <a:off x="1150938" y="1235075"/>
            <a:ext cx="4440237" cy="3332163"/>
          </a:xfrm>
          <a:prstGeom prst="rect">
            <a:avLst/>
          </a:prstGeom>
          <a:noFill/>
          <a:ln w="12700">
            <a:solidFill>
              <a:prstClr val="black"/>
            </a:solidFill>
          </a:ln>
        </p:spPr>
        <p:txBody>
          <a:bodyPr vert="horz" lIns="90718" tIns="45359" rIns="90718" bIns="45359" rtlCol="0" anchor="ctr"/>
          <a:lstStyle/>
          <a:p>
            <a:endParaRPr lang="ja-JP" altLang="en-US"/>
          </a:p>
        </p:txBody>
      </p:sp>
      <p:sp>
        <p:nvSpPr>
          <p:cNvPr id="5" name="ノート プレースホルダー 4"/>
          <p:cNvSpPr>
            <a:spLocks noGrp="1"/>
          </p:cNvSpPr>
          <p:nvPr>
            <p:ph type="body" sz="quarter" idx="3"/>
          </p:nvPr>
        </p:nvSpPr>
        <p:spPr>
          <a:xfrm>
            <a:off x="674527" y="4751052"/>
            <a:ext cx="5393061" cy="3886937"/>
          </a:xfrm>
          <a:prstGeom prst="rect">
            <a:avLst/>
          </a:prstGeom>
        </p:spPr>
        <p:txBody>
          <a:bodyPr vert="horz" lIns="90718" tIns="45359" rIns="90718" bIns="4535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532"/>
            <a:ext cx="2921373" cy="495131"/>
          </a:xfrm>
          <a:prstGeom prst="rect">
            <a:avLst/>
          </a:prstGeom>
        </p:spPr>
        <p:txBody>
          <a:bodyPr vert="horz" lIns="90718" tIns="45359" rIns="90718" bIns="453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9169" y="9377532"/>
            <a:ext cx="2921373" cy="495131"/>
          </a:xfrm>
          <a:prstGeom prst="rect">
            <a:avLst/>
          </a:prstGeom>
        </p:spPr>
        <p:txBody>
          <a:bodyPr vert="horz" lIns="90718" tIns="45359" rIns="90718" bIns="45359" rtlCol="0" anchor="b"/>
          <a:lstStyle>
            <a:lvl1pPr algn="r">
              <a:defRPr sz="1200"/>
            </a:lvl1pPr>
          </a:lstStyle>
          <a:p>
            <a:fld id="{6070D683-19DB-4ECF-880A-A13BB99B9189}" type="slidenum">
              <a:rPr kumimoji="1" lang="ja-JP" altLang="en-US" smtClean="0"/>
              <a:t>‹#›</a:t>
            </a:fld>
            <a:endParaRPr kumimoji="1" lang="ja-JP" altLang="en-US"/>
          </a:p>
        </p:txBody>
      </p:sp>
    </p:spTree>
    <p:extLst>
      <p:ext uri="{BB962C8B-B14F-4D97-AF65-F5344CB8AC3E}">
        <p14:creationId xmlns:p14="http://schemas.microsoft.com/office/powerpoint/2010/main" val="4447200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070D683-19DB-4ECF-880A-A13BB99B9189}" type="slidenum">
              <a:rPr kumimoji="1" lang="ja-JP" altLang="en-US" smtClean="0"/>
              <a:t>1</a:t>
            </a:fld>
            <a:endParaRPr kumimoji="1" lang="ja-JP" altLang="en-US"/>
          </a:p>
        </p:txBody>
      </p:sp>
    </p:spTree>
    <p:extLst>
      <p:ext uri="{BB962C8B-B14F-4D97-AF65-F5344CB8AC3E}">
        <p14:creationId xmlns:p14="http://schemas.microsoft.com/office/powerpoint/2010/main" val="237549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10624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532717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172618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3826170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838143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315081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881812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173381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311815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8051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B966031-9C49-4793-8585-88916E5FA002}" type="datetimeFigureOut">
              <a:rPr kumimoji="1" lang="ja-JP" altLang="en-US" smtClean="0"/>
              <a:t>2017/10/25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279594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B966031-9C49-4793-8585-88916E5FA002}" type="datetimeFigureOut">
              <a:rPr kumimoji="1" lang="ja-JP" altLang="en-US" smtClean="0"/>
              <a:t>2017/10/25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25D53D3-0401-475E-9113-094B13104108}" type="slidenum">
              <a:rPr kumimoji="1" lang="ja-JP" altLang="en-US" smtClean="0"/>
              <a:t>‹#›</a:t>
            </a:fld>
            <a:endParaRPr kumimoji="1" lang="ja-JP" altLang="en-US"/>
          </a:p>
        </p:txBody>
      </p:sp>
    </p:spTree>
    <p:extLst>
      <p:ext uri="{BB962C8B-B14F-4D97-AF65-F5344CB8AC3E}">
        <p14:creationId xmlns:p14="http://schemas.microsoft.com/office/powerpoint/2010/main" val="479374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額縁 4"/>
          <p:cNvSpPr/>
          <p:nvPr/>
        </p:nvSpPr>
        <p:spPr>
          <a:xfrm>
            <a:off x="46841" y="477682"/>
            <a:ext cx="2579086" cy="232474"/>
          </a:xfrm>
          <a:prstGeom prst="bevel">
            <a:avLst/>
          </a:prstGeom>
          <a:solidFill>
            <a:srgbClr val="FFD5FF"/>
          </a:solidFill>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t="100000"/>
              </a:path>
              <a:tileRect r="-100000" b="-10000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1200" dirty="0">
                <a:solidFill>
                  <a:schemeClr val="tx1"/>
                </a:solidFill>
                <a:latin typeface="+mj-ea"/>
                <a:ea typeface="+mj-ea"/>
              </a:rPr>
              <a:t>第１章　計画</a:t>
            </a:r>
            <a:r>
              <a:rPr lang="ja-JP" altLang="en-US" sz="1200" dirty="0" smtClean="0">
                <a:solidFill>
                  <a:schemeClr val="tx1"/>
                </a:solidFill>
                <a:latin typeface="+mj-ea"/>
                <a:ea typeface="+mj-ea"/>
              </a:rPr>
              <a:t>の基本的な考え方</a:t>
            </a:r>
            <a:endParaRPr lang="ja-JP" altLang="en-US" sz="1200" dirty="0">
              <a:solidFill>
                <a:schemeClr val="tx1"/>
              </a:solidFill>
              <a:latin typeface="+mj-ea"/>
              <a:ea typeface="+mj-ea"/>
            </a:endParaRPr>
          </a:p>
        </p:txBody>
      </p:sp>
      <p:sp>
        <p:nvSpPr>
          <p:cNvPr id="25" name="正方形/長方形 24"/>
          <p:cNvSpPr/>
          <p:nvPr/>
        </p:nvSpPr>
        <p:spPr>
          <a:xfrm>
            <a:off x="64202" y="980932"/>
            <a:ext cx="4812598" cy="415498"/>
          </a:xfrm>
          <a:prstGeom prst="rect">
            <a:avLst/>
          </a:prstGeom>
          <a:solidFill>
            <a:schemeClr val="accent6">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pPr lvl="0"/>
            <a:r>
              <a:rPr lang="ja-JP" altLang="en-US" sz="1050" dirty="0" smtClean="0">
                <a:solidFill>
                  <a:prstClr val="black"/>
                </a:solidFill>
              </a:rPr>
              <a:t>　国の動きや県民意識の変化など経済社会情勢の様々な変化を踏まえ、関係施策を総合的かつ効果的に展開し、男女共同参画社会の実現をめざすもの</a:t>
            </a:r>
            <a:endParaRPr lang="en-US" altLang="ja-JP" sz="1050" dirty="0">
              <a:solidFill>
                <a:prstClr val="black"/>
              </a:solidFill>
            </a:endParaRPr>
          </a:p>
        </p:txBody>
      </p:sp>
      <p:sp>
        <p:nvSpPr>
          <p:cNvPr id="24" name="角丸四角形 23"/>
          <p:cNvSpPr/>
          <p:nvPr/>
        </p:nvSpPr>
        <p:spPr>
          <a:xfrm>
            <a:off x="56870" y="758708"/>
            <a:ext cx="1285875" cy="257175"/>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b="1" dirty="0">
                <a:solidFill>
                  <a:prstClr val="black"/>
                </a:solidFill>
              </a:rPr>
              <a:t>１　計画策定の</a:t>
            </a:r>
            <a:r>
              <a:rPr lang="ja-JP" altLang="en-US" sz="1000" b="1" dirty="0" smtClean="0">
                <a:solidFill>
                  <a:prstClr val="black"/>
                </a:solidFill>
              </a:rPr>
              <a:t>趣旨</a:t>
            </a:r>
            <a:endParaRPr lang="en-US" altLang="ja-JP" sz="1000" b="1" dirty="0">
              <a:solidFill>
                <a:prstClr val="black"/>
              </a:solidFill>
            </a:endParaRPr>
          </a:p>
        </p:txBody>
      </p:sp>
      <p:sp>
        <p:nvSpPr>
          <p:cNvPr id="26" name="正方形/長方形 25"/>
          <p:cNvSpPr/>
          <p:nvPr/>
        </p:nvSpPr>
        <p:spPr>
          <a:xfrm>
            <a:off x="63740" y="1591001"/>
            <a:ext cx="4818067" cy="600164"/>
          </a:xfrm>
          <a:prstGeom prst="rect">
            <a:avLst/>
          </a:prstGeom>
          <a:solidFill>
            <a:schemeClr val="accent6">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wrap="square" rIns="0" rtlCol="0" anchor="ctr">
            <a:spAutoFit/>
          </a:bodyPr>
          <a:lstStyle/>
          <a:p>
            <a:r>
              <a:rPr lang="ja-JP" altLang="ja-JP" sz="1100" dirty="0" smtClean="0"/>
              <a:t>（１）</a:t>
            </a:r>
            <a:r>
              <a:rPr lang="ja-JP" altLang="en-US" sz="1100" dirty="0" smtClean="0"/>
              <a:t>男女共同参画社会基本法に基づく法定計画</a:t>
            </a:r>
            <a:endParaRPr lang="en-US" altLang="ja-JP" sz="1100" dirty="0" smtClean="0"/>
          </a:p>
          <a:p>
            <a:r>
              <a:rPr lang="ja-JP" altLang="en-US" sz="1100" dirty="0" smtClean="0"/>
              <a:t>（２）男女</a:t>
            </a:r>
            <a:r>
              <a:rPr lang="ja-JP" altLang="en-US" sz="1100" dirty="0"/>
              <a:t>共同参画推進条例に基づく県の基本計画</a:t>
            </a:r>
            <a:endParaRPr lang="ja-JP" altLang="ja-JP" sz="1100" dirty="0"/>
          </a:p>
          <a:p>
            <a:r>
              <a:rPr lang="ja-JP" altLang="ja-JP" sz="1100" dirty="0" smtClean="0"/>
              <a:t>（</a:t>
            </a:r>
            <a:r>
              <a:rPr lang="ja-JP" altLang="en-US" sz="1100" dirty="0"/>
              <a:t>３</a:t>
            </a:r>
            <a:r>
              <a:rPr lang="ja-JP" altLang="ja-JP" sz="1100" dirty="0" smtClean="0"/>
              <a:t>）</a:t>
            </a:r>
            <a:r>
              <a:rPr lang="ja-JP" altLang="en-US" sz="1100" dirty="0" smtClean="0"/>
              <a:t>女性活躍推進法に基づく都道府県推進計画</a:t>
            </a:r>
            <a:endParaRPr lang="ja-JP" altLang="ja-JP" sz="1100" dirty="0" smtClean="0"/>
          </a:p>
        </p:txBody>
      </p:sp>
      <p:sp>
        <p:nvSpPr>
          <p:cNvPr id="27" name="角丸四角形 26"/>
          <p:cNvSpPr/>
          <p:nvPr/>
        </p:nvSpPr>
        <p:spPr>
          <a:xfrm>
            <a:off x="54677" y="1380617"/>
            <a:ext cx="1411255" cy="257175"/>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000" b="1" dirty="0" smtClean="0">
                <a:solidFill>
                  <a:schemeClr val="tx1"/>
                </a:solidFill>
              </a:rPr>
              <a:t>２　計画の性格と役割</a:t>
            </a:r>
          </a:p>
        </p:txBody>
      </p:sp>
      <p:sp>
        <p:nvSpPr>
          <p:cNvPr id="28" name="正方形/長方形 27"/>
          <p:cNvSpPr/>
          <p:nvPr/>
        </p:nvSpPr>
        <p:spPr>
          <a:xfrm>
            <a:off x="73632" y="2407048"/>
            <a:ext cx="4780892" cy="261610"/>
          </a:xfrm>
          <a:prstGeom prst="rect">
            <a:avLst/>
          </a:prstGeom>
          <a:solidFill>
            <a:schemeClr val="accent6">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wrap="square" rtlCol="0" anchor="ctr">
            <a:spAutoFit/>
          </a:bodyPr>
          <a:lstStyle/>
          <a:p>
            <a:r>
              <a:rPr lang="ja-JP" altLang="en-US" sz="1100" dirty="0" smtClean="0">
                <a:latin typeface="ＭＳ ゴシック" panose="020B0609070205080204" pitchFamily="49" charset="-128"/>
                <a:ea typeface="ＭＳ ゴシック" panose="020B0609070205080204" pitchFamily="49" charset="-128"/>
              </a:rPr>
              <a:t>平成３８年度までの概ね１０年間</a:t>
            </a: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sp>
        <p:nvSpPr>
          <p:cNvPr id="29" name="角丸四角形 28"/>
          <p:cNvSpPr/>
          <p:nvPr/>
        </p:nvSpPr>
        <p:spPr>
          <a:xfrm>
            <a:off x="47825" y="2172099"/>
            <a:ext cx="1104304" cy="257175"/>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b="1" dirty="0" smtClean="0">
                <a:solidFill>
                  <a:prstClr val="black"/>
                </a:solidFill>
              </a:rPr>
              <a:t>３　計画の期間</a:t>
            </a:r>
            <a:endParaRPr lang="en-US" altLang="ja-JP" sz="1000" b="1" dirty="0">
              <a:solidFill>
                <a:prstClr val="black"/>
              </a:solidFill>
            </a:endParaRPr>
          </a:p>
        </p:txBody>
      </p:sp>
      <p:grpSp>
        <p:nvGrpSpPr>
          <p:cNvPr id="10" name="グループ化 9"/>
          <p:cNvGrpSpPr/>
          <p:nvPr/>
        </p:nvGrpSpPr>
        <p:grpSpPr>
          <a:xfrm>
            <a:off x="5001889" y="440067"/>
            <a:ext cx="7750455" cy="1631394"/>
            <a:chOff x="5768329" y="772897"/>
            <a:chExt cx="7000320" cy="1076381"/>
          </a:xfrm>
        </p:grpSpPr>
        <p:sp>
          <p:nvSpPr>
            <p:cNvPr id="15" name="角丸四角形 14"/>
            <p:cNvSpPr/>
            <p:nvPr/>
          </p:nvSpPr>
          <p:spPr>
            <a:xfrm>
              <a:off x="5768337" y="772897"/>
              <a:ext cx="7000312" cy="472732"/>
            </a:xfrm>
            <a:prstGeom prst="roundRect">
              <a:avLst/>
            </a:prstGeom>
            <a:solidFill>
              <a:srgbClr val="DCECD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lvl="1">
                <a:lnSpc>
                  <a:spcPts val="1400"/>
                </a:lnSpc>
              </a:pPr>
              <a:r>
                <a:rPr lang="ja-JP" altLang="en-US" sz="1400" b="1" dirty="0" smtClean="0">
                  <a:solidFill>
                    <a:schemeClr val="tx1"/>
                  </a:solidFill>
                </a:rPr>
                <a:t>                                　 　            「 男女がともに輝く　未来とやま」</a:t>
              </a:r>
              <a:r>
                <a:rPr lang="ja-JP" altLang="en-US" sz="1400" b="1" dirty="0">
                  <a:solidFill>
                    <a:schemeClr val="tx1"/>
                  </a:solidFill>
                </a:rPr>
                <a:t> </a:t>
              </a:r>
              <a:endParaRPr lang="en-US" altLang="ja-JP" sz="1400" b="1" dirty="0" smtClean="0">
                <a:solidFill>
                  <a:schemeClr val="tx1"/>
                </a:solidFill>
              </a:endParaRPr>
            </a:p>
            <a:p>
              <a:pPr lvl="1">
                <a:lnSpc>
                  <a:spcPts val="1100"/>
                </a:lnSpc>
              </a:pPr>
              <a:r>
                <a:rPr kumimoji="1" lang="en-US" altLang="ja-JP" sz="1400" b="1" dirty="0">
                  <a:solidFill>
                    <a:schemeClr val="tx1"/>
                  </a:solidFill>
                </a:rPr>
                <a:t> </a:t>
              </a:r>
              <a:r>
                <a:rPr kumimoji="1" lang="en-US" altLang="ja-JP" sz="1400" b="1" dirty="0" smtClean="0">
                  <a:solidFill>
                    <a:schemeClr val="tx1"/>
                  </a:solidFill>
                </a:rPr>
                <a:t>                                       </a:t>
              </a:r>
              <a:r>
                <a:rPr lang="ja-JP" altLang="en-US" sz="1400" b="1" dirty="0">
                  <a:solidFill>
                    <a:schemeClr val="tx1"/>
                  </a:solidFill>
                </a:rPr>
                <a:t> </a:t>
              </a:r>
              <a:r>
                <a:rPr lang="ja-JP" altLang="en-US" sz="1400" b="1" dirty="0" smtClean="0">
                  <a:solidFill>
                    <a:schemeClr val="tx1"/>
                  </a:solidFill>
                </a:rPr>
                <a:t> </a:t>
              </a:r>
              <a:r>
                <a:rPr kumimoji="1" lang="ja-JP" altLang="en-US" sz="1400" b="1" dirty="0" smtClean="0">
                  <a:solidFill>
                    <a:schemeClr val="tx1"/>
                  </a:solidFill>
                </a:rPr>
                <a:t> </a:t>
              </a:r>
              <a:r>
                <a:rPr kumimoji="1" lang="ja-JP" altLang="en-US" sz="1000" b="1" dirty="0" smtClean="0">
                  <a:solidFill>
                    <a:schemeClr val="tx1"/>
                  </a:solidFill>
                </a:rPr>
                <a:t>・男女ともに個性と能力を最大限発揮できる活力ある社会</a:t>
              </a:r>
              <a:endParaRPr kumimoji="1" lang="en-US" altLang="ja-JP" sz="1000" b="1" dirty="0" smtClean="0">
                <a:solidFill>
                  <a:schemeClr val="tx1"/>
                </a:solidFill>
              </a:endParaRPr>
            </a:p>
            <a:p>
              <a:pPr lvl="1">
                <a:lnSpc>
                  <a:spcPts val="1100"/>
                </a:lnSpc>
              </a:pPr>
              <a:r>
                <a:rPr lang="ja-JP" altLang="en-US" sz="1000" b="1" dirty="0" smtClean="0">
                  <a:solidFill>
                    <a:schemeClr val="tx1"/>
                  </a:solidFill>
                </a:rPr>
                <a:t>　   　　　　　　　　　　　　  　　　  　   ・仕事と生活の調和が図られ、職場・家庭生活が充実した社会　　　　　　　　　　　　  　　　　　　</a:t>
              </a:r>
              <a:r>
                <a:rPr lang="ja-JP" altLang="en-US" sz="1000" b="1" dirty="0">
                  <a:solidFill>
                    <a:schemeClr val="tx1"/>
                  </a:solidFill>
                </a:rPr>
                <a:t>　</a:t>
              </a:r>
              <a:endParaRPr lang="en-US" altLang="ja-JP" sz="1000" b="1" dirty="0" smtClean="0">
                <a:solidFill>
                  <a:schemeClr val="tx1"/>
                </a:solidFill>
              </a:endParaRPr>
            </a:p>
            <a:p>
              <a:pPr lvl="1">
                <a:lnSpc>
                  <a:spcPts val="1100"/>
                </a:lnSpc>
              </a:pPr>
              <a:r>
                <a:rPr lang="ja-JP" altLang="en-US" sz="1000" b="1" dirty="0">
                  <a:solidFill>
                    <a:schemeClr val="tx1"/>
                  </a:solidFill>
                </a:rPr>
                <a:t>　</a:t>
              </a:r>
              <a:r>
                <a:rPr lang="ja-JP" altLang="en-US" sz="1000" b="1" dirty="0" smtClean="0">
                  <a:solidFill>
                    <a:schemeClr val="tx1"/>
                  </a:solidFill>
                </a:rPr>
                <a:t>　      　　　　　　　　　　　　　  　  　・人権が尊重され、心身ともに健康で安心して暮らせる社会</a:t>
              </a:r>
              <a:endParaRPr lang="en-US" altLang="ja-JP" sz="1100" b="1" dirty="0" smtClean="0">
                <a:solidFill>
                  <a:schemeClr val="tx1"/>
                </a:solidFill>
              </a:endParaRPr>
            </a:p>
            <a:p>
              <a:pPr>
                <a:lnSpc>
                  <a:spcPts val="1400"/>
                </a:lnSpc>
              </a:pPr>
              <a:r>
                <a:rPr lang="ja-JP" altLang="en-US" sz="1400" b="1" dirty="0" smtClean="0">
                  <a:solidFill>
                    <a:schemeClr val="tx1"/>
                  </a:solidFill>
                </a:rPr>
                <a:t>　　　　　　　　　　　　　　　　</a:t>
              </a:r>
              <a:endParaRPr lang="en-US" altLang="ja-JP" sz="1400" b="1" dirty="0" smtClean="0">
                <a:solidFill>
                  <a:schemeClr val="tx1"/>
                </a:solidFill>
              </a:endParaRPr>
            </a:p>
          </p:txBody>
        </p:sp>
        <p:sp>
          <p:nvSpPr>
            <p:cNvPr id="16" name="角丸四角形 15"/>
            <p:cNvSpPr/>
            <p:nvPr/>
          </p:nvSpPr>
          <p:spPr>
            <a:xfrm>
              <a:off x="5768329" y="1275012"/>
              <a:ext cx="6991717" cy="574266"/>
            </a:xfrm>
            <a:prstGeom prst="roundRect">
              <a:avLst>
                <a:gd name="adj" fmla="val 5208"/>
              </a:avLst>
            </a:prstGeom>
            <a:solidFill>
              <a:srgbClr val="DCEC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lnSpc>
                  <a:spcPts val="1300"/>
                </a:lnSpc>
              </a:pPr>
              <a:r>
                <a:rPr lang="ja-JP" altLang="en-US" sz="1000" dirty="0" smtClean="0">
                  <a:solidFill>
                    <a:schemeClr val="tx1"/>
                  </a:solidFill>
                </a:rPr>
                <a:t>　　　　　　　　　　　　　　　</a:t>
              </a:r>
              <a:r>
                <a:rPr lang="ja-JP" altLang="en-US" sz="1000" b="1" dirty="0" smtClean="0">
                  <a:solidFill>
                    <a:schemeClr val="tx1"/>
                  </a:solidFill>
                </a:rPr>
                <a:t>①男女共同参画社会の実現のための意識改革</a:t>
              </a:r>
              <a:endParaRPr lang="en-US" altLang="ja-JP" sz="1000" b="1" dirty="0" smtClean="0">
                <a:solidFill>
                  <a:schemeClr val="tx1"/>
                </a:solidFill>
              </a:endParaRPr>
            </a:p>
            <a:p>
              <a:pPr lvl="2">
                <a:lnSpc>
                  <a:spcPts val="1300"/>
                </a:lnSpc>
              </a:pPr>
              <a:r>
                <a:rPr lang="ja-JP" altLang="en-US" sz="1000" b="1" dirty="0" smtClean="0">
                  <a:solidFill>
                    <a:schemeClr val="tx1"/>
                  </a:solidFill>
                </a:rPr>
                <a:t>　　　　　　　　　　　　　　　②あらゆる分野における女性の活躍推進</a:t>
              </a:r>
              <a:endParaRPr lang="en-US" altLang="ja-JP" sz="1000" b="1" dirty="0" smtClean="0">
                <a:solidFill>
                  <a:schemeClr val="tx1"/>
                </a:solidFill>
              </a:endParaRPr>
            </a:p>
            <a:p>
              <a:pPr lvl="2">
                <a:lnSpc>
                  <a:spcPts val="1300"/>
                </a:lnSpc>
              </a:pPr>
              <a:r>
                <a:rPr lang="ja-JP" altLang="en-US" sz="1000" b="1" dirty="0">
                  <a:solidFill>
                    <a:schemeClr val="tx1"/>
                  </a:solidFill>
                </a:rPr>
                <a:t>　</a:t>
              </a:r>
              <a:r>
                <a:rPr lang="ja-JP" altLang="en-US" sz="1000" b="1" dirty="0" smtClean="0">
                  <a:solidFill>
                    <a:schemeClr val="tx1"/>
                  </a:solidFill>
                </a:rPr>
                <a:t>　　　　　　　　　　　　　　③男性中心型労働慣行の見直しとワーク・ライフ・バランスの実現</a:t>
              </a:r>
              <a:endParaRPr lang="en-US" altLang="ja-JP" sz="1000" b="1" dirty="0" smtClean="0">
                <a:solidFill>
                  <a:schemeClr val="tx1"/>
                </a:solidFill>
              </a:endParaRPr>
            </a:p>
            <a:p>
              <a:pPr lvl="2">
                <a:lnSpc>
                  <a:spcPts val="1300"/>
                </a:lnSpc>
              </a:pPr>
              <a:r>
                <a:rPr lang="ja-JP" altLang="en-US" sz="1000" b="1" dirty="0">
                  <a:solidFill>
                    <a:schemeClr val="tx1"/>
                  </a:solidFill>
                </a:rPr>
                <a:t>　</a:t>
              </a:r>
              <a:r>
                <a:rPr lang="ja-JP" altLang="en-US" sz="1000" b="1" dirty="0" smtClean="0">
                  <a:solidFill>
                    <a:schemeClr val="tx1"/>
                  </a:solidFill>
                </a:rPr>
                <a:t>　　　　　　　　　　　　　　➃配偶者・パートナーからの暴力（ＤＶ）の根絶</a:t>
              </a:r>
              <a:endParaRPr lang="en-US" altLang="ja-JP" sz="1000" b="1" dirty="0" smtClean="0">
                <a:solidFill>
                  <a:schemeClr val="tx1"/>
                </a:solidFill>
              </a:endParaRPr>
            </a:p>
            <a:p>
              <a:pPr lvl="2">
                <a:lnSpc>
                  <a:spcPts val="1300"/>
                </a:lnSpc>
              </a:pPr>
              <a:r>
                <a:rPr lang="en-US" altLang="ja-JP" sz="1000" b="1" dirty="0">
                  <a:solidFill>
                    <a:schemeClr val="tx1"/>
                  </a:solidFill>
                </a:rPr>
                <a:t> </a:t>
              </a:r>
              <a:r>
                <a:rPr lang="en-US" altLang="ja-JP" sz="1000" b="1" dirty="0" smtClean="0">
                  <a:solidFill>
                    <a:schemeClr val="tx1"/>
                  </a:solidFill>
                </a:rPr>
                <a:t>                                          </a:t>
              </a:r>
              <a:r>
                <a:rPr lang="ja-JP" altLang="en-US" sz="1000" b="1" dirty="0" smtClean="0">
                  <a:solidFill>
                    <a:schemeClr val="tx1"/>
                  </a:solidFill>
                </a:rPr>
                <a:t> ⑤推進体制の充実</a:t>
              </a:r>
              <a:endParaRPr lang="ja-JP" altLang="en-US" sz="1000" b="1" dirty="0">
                <a:solidFill>
                  <a:schemeClr val="tx1"/>
                </a:solidFill>
              </a:endParaRPr>
            </a:p>
          </p:txBody>
        </p:sp>
        <p:sp>
          <p:nvSpPr>
            <p:cNvPr id="23" name="ホームベース 22"/>
            <p:cNvSpPr/>
            <p:nvPr/>
          </p:nvSpPr>
          <p:spPr>
            <a:xfrm>
              <a:off x="6459826" y="802685"/>
              <a:ext cx="1423361" cy="422993"/>
            </a:xfrm>
            <a:prstGeom prst="homePlate">
              <a:avLst>
                <a:gd name="adj" fmla="val 16839"/>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計画の目標</a:t>
              </a:r>
              <a:endParaRPr lang="en-US" altLang="ja-JP" sz="1200" b="1" dirty="0" smtClean="0">
                <a:solidFill>
                  <a:schemeClr val="tx1"/>
                </a:solidFill>
              </a:endParaRPr>
            </a:p>
            <a:p>
              <a:pPr algn="ctr"/>
              <a:r>
                <a:rPr lang="ja-JP" altLang="en-US" sz="1050" b="1" dirty="0" smtClean="0">
                  <a:solidFill>
                    <a:schemeClr val="tx1"/>
                  </a:solidFill>
                </a:rPr>
                <a:t>（目指す男女共同参画社会とやまのイメージ）　</a:t>
              </a:r>
              <a:r>
                <a:rPr lang="ja-JP" altLang="en-US" sz="1050" b="1" dirty="0" smtClean="0">
                  <a:solidFill>
                    <a:srgbClr val="7030A0"/>
                  </a:solidFill>
                </a:rPr>
                <a:t>　　</a:t>
              </a:r>
              <a:endParaRPr lang="ja-JP" altLang="en-US" sz="1050" b="1" dirty="0">
                <a:solidFill>
                  <a:srgbClr val="7030A0"/>
                </a:solidFill>
              </a:endParaRPr>
            </a:p>
          </p:txBody>
        </p:sp>
        <p:sp>
          <p:nvSpPr>
            <p:cNvPr id="30" name="ホームベース 29"/>
            <p:cNvSpPr/>
            <p:nvPr/>
          </p:nvSpPr>
          <p:spPr>
            <a:xfrm>
              <a:off x="6451223" y="1308661"/>
              <a:ext cx="1440568" cy="496120"/>
            </a:xfrm>
            <a:prstGeom prst="homePlate">
              <a:avLst>
                <a:gd name="adj" fmla="val 16839"/>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特に重要な</a:t>
              </a:r>
              <a:endParaRPr lang="en-US" altLang="ja-JP" sz="1200" b="1" dirty="0" smtClean="0">
                <a:solidFill>
                  <a:schemeClr val="tx1"/>
                </a:solidFill>
              </a:endParaRPr>
            </a:p>
            <a:p>
              <a:pPr algn="ctr"/>
              <a:r>
                <a:rPr lang="ja-JP" altLang="en-US" sz="1200" b="1" smtClean="0">
                  <a:solidFill>
                    <a:schemeClr val="tx1"/>
                  </a:solidFill>
                </a:rPr>
                <a:t>視点</a:t>
              </a:r>
              <a:endParaRPr lang="ja-JP" altLang="en-US" sz="1200" b="1" dirty="0">
                <a:solidFill>
                  <a:schemeClr val="tx1"/>
                </a:solidFill>
              </a:endParaRPr>
            </a:p>
          </p:txBody>
        </p:sp>
      </p:grpSp>
      <p:sp>
        <p:nvSpPr>
          <p:cNvPr id="2" name="下矢印 1"/>
          <p:cNvSpPr/>
          <p:nvPr/>
        </p:nvSpPr>
        <p:spPr>
          <a:xfrm>
            <a:off x="6451912" y="2091140"/>
            <a:ext cx="6067424" cy="383695"/>
          </a:xfrm>
          <a:prstGeom prst="downArrow">
            <a:avLst>
              <a:gd name="adj1" fmla="val 79226"/>
              <a:gd name="adj2" fmla="val 5000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accent5">
                  <a:lumMod val="50000"/>
                </a:schemeClr>
              </a:solidFill>
            </a:endParaRPr>
          </a:p>
        </p:txBody>
      </p:sp>
      <p:sp>
        <p:nvSpPr>
          <p:cNvPr id="3" name="正方形/長方形 2"/>
          <p:cNvSpPr/>
          <p:nvPr/>
        </p:nvSpPr>
        <p:spPr>
          <a:xfrm>
            <a:off x="7863400" y="2061873"/>
            <a:ext cx="2781300" cy="382699"/>
          </a:xfrm>
          <a:prstGeom prst="rect">
            <a:avLst/>
          </a:prstGeom>
          <a:solidFill>
            <a:srgbClr val="0070C0">
              <a:alpha val="0"/>
            </a:srgb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bg1"/>
                </a:solidFill>
              </a:rPr>
              <a:t>４つの基本目標</a:t>
            </a:r>
            <a:r>
              <a:rPr kumimoji="1" lang="en-US" altLang="ja-JP" sz="1400" b="1" dirty="0" smtClean="0">
                <a:solidFill>
                  <a:schemeClr val="bg1"/>
                </a:solidFill>
              </a:rPr>
              <a:t>(</a:t>
            </a:r>
            <a:r>
              <a:rPr kumimoji="1" lang="ja-JP" altLang="en-US" sz="1400" b="1" dirty="0" smtClean="0">
                <a:solidFill>
                  <a:schemeClr val="bg1"/>
                </a:solidFill>
              </a:rPr>
              <a:t>１２</a:t>
            </a:r>
            <a:r>
              <a:rPr lang="ja-JP" altLang="en-US" sz="1400" b="1" dirty="0" smtClean="0">
                <a:solidFill>
                  <a:schemeClr val="bg1"/>
                </a:solidFill>
              </a:rPr>
              <a:t>の重点課題</a:t>
            </a:r>
            <a:r>
              <a:rPr lang="en-US" altLang="ja-JP" sz="1400" b="1" dirty="0" smtClean="0">
                <a:solidFill>
                  <a:schemeClr val="bg1"/>
                </a:solidFill>
              </a:rPr>
              <a:t>)</a:t>
            </a:r>
          </a:p>
        </p:txBody>
      </p:sp>
      <p:sp>
        <p:nvSpPr>
          <p:cNvPr id="36" name="角丸四角形 35"/>
          <p:cNvSpPr/>
          <p:nvPr/>
        </p:nvSpPr>
        <p:spPr>
          <a:xfrm>
            <a:off x="4991548" y="2986991"/>
            <a:ext cx="556460" cy="2114974"/>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nchorCtr="0"/>
          <a:lstStyle/>
          <a:p>
            <a:r>
              <a:rPr lang="en-US" altLang="ja-JP" sz="1050" b="1" dirty="0" smtClean="0">
                <a:solidFill>
                  <a:schemeClr val="tx1"/>
                </a:solidFill>
              </a:rPr>
              <a:t>Ⅰ</a:t>
            </a:r>
            <a:r>
              <a:rPr lang="ja-JP" altLang="en-US" sz="1050" b="1" dirty="0" smtClean="0">
                <a:solidFill>
                  <a:schemeClr val="tx1"/>
                </a:solidFill>
              </a:rPr>
              <a:t>　男女共同参画社会実現のための意識改革と環境整備</a:t>
            </a:r>
            <a:endParaRPr lang="en-US" altLang="ja-JP" sz="800" dirty="0" smtClean="0">
              <a:solidFill>
                <a:schemeClr val="tx1"/>
              </a:solidFill>
            </a:endParaRPr>
          </a:p>
        </p:txBody>
      </p:sp>
      <p:sp>
        <p:nvSpPr>
          <p:cNvPr id="89" name="額縁 88"/>
          <p:cNvSpPr/>
          <p:nvPr/>
        </p:nvSpPr>
        <p:spPr>
          <a:xfrm>
            <a:off x="54214" y="71058"/>
            <a:ext cx="12720361" cy="352636"/>
          </a:xfrm>
          <a:prstGeom prst="bevel">
            <a:avLst>
              <a:gd name="adj" fmla="val 5459"/>
            </a:avLst>
          </a:prstGeom>
          <a:solidFill>
            <a:srgbClr val="F33F9D"/>
          </a:solidFill>
          <a:ln>
            <a:solidFill>
              <a:srgbClr val="DCECD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2000" spc="300" dirty="0" smtClean="0">
                <a:solidFill>
                  <a:schemeClr val="bg1"/>
                </a:solidFill>
                <a:latin typeface="HGP創英角ｺﾞｼｯｸUB" panose="020B0900000000000000" pitchFamily="50" charset="-128"/>
                <a:ea typeface="HGP創英角ｺﾞｼｯｸUB" panose="020B0900000000000000" pitchFamily="50" charset="-128"/>
              </a:rPr>
              <a:t>富山県民男女共同参画計画（</a:t>
            </a:r>
            <a:r>
              <a:rPr lang="ja-JP" altLang="en-US" sz="2000" spc="300" smtClean="0">
                <a:solidFill>
                  <a:schemeClr val="bg1"/>
                </a:solidFill>
                <a:latin typeface="HGP創英角ｺﾞｼｯｸUB" panose="020B0900000000000000" pitchFamily="50" charset="-128"/>
                <a:ea typeface="HGP創英角ｺﾞｼｯｸUB" panose="020B0900000000000000" pitchFamily="50" charset="-128"/>
              </a:rPr>
              <a:t>第４次）答申検討案の</a:t>
            </a:r>
            <a:r>
              <a:rPr lang="ja-JP" altLang="en-US" sz="2000" spc="300" dirty="0" smtClean="0">
                <a:solidFill>
                  <a:schemeClr val="bg1"/>
                </a:solidFill>
                <a:latin typeface="HGP創英角ｺﾞｼｯｸUB" panose="020B0900000000000000" pitchFamily="50" charset="-128"/>
                <a:ea typeface="HGP創英角ｺﾞｼｯｸUB" panose="020B0900000000000000" pitchFamily="50" charset="-128"/>
              </a:rPr>
              <a:t>概要</a:t>
            </a:r>
            <a:endParaRPr lang="en-US" altLang="ja-JP" sz="1800" spc="300" dirty="0" smtClean="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0" name="角丸四角形 109"/>
          <p:cNvSpPr/>
          <p:nvPr/>
        </p:nvSpPr>
        <p:spPr>
          <a:xfrm>
            <a:off x="45152" y="2676985"/>
            <a:ext cx="1104304" cy="257175"/>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b="1" dirty="0" smtClean="0">
                <a:solidFill>
                  <a:prstClr val="black"/>
                </a:solidFill>
              </a:rPr>
              <a:t>４　基本理念</a:t>
            </a:r>
            <a:endParaRPr lang="en-US" altLang="ja-JP" sz="1000" b="1" dirty="0">
              <a:solidFill>
                <a:prstClr val="black"/>
              </a:solidFill>
            </a:endParaRPr>
          </a:p>
        </p:txBody>
      </p:sp>
      <p:sp>
        <p:nvSpPr>
          <p:cNvPr id="114" name="正方形/長方形 113"/>
          <p:cNvSpPr/>
          <p:nvPr/>
        </p:nvSpPr>
        <p:spPr>
          <a:xfrm>
            <a:off x="62476" y="4155983"/>
            <a:ext cx="4828857" cy="5324535"/>
          </a:xfrm>
          <a:prstGeom prst="rect">
            <a:avLst/>
          </a:prstGeom>
          <a:solidFill>
            <a:schemeClr val="accent6">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wrap="square" rIns="0" rtlCol="0" anchor="t">
            <a:spAutoFit/>
          </a:bodyPr>
          <a:lstStyle/>
          <a:p>
            <a:endParaRPr lang="en-US" altLang="ja-JP" sz="1100" dirty="0" smtClean="0"/>
          </a:p>
          <a:p>
            <a:r>
              <a:rPr lang="ja-JP" altLang="en-US" sz="1100" dirty="0" smtClean="0"/>
              <a:t>（１）</a:t>
            </a:r>
            <a:r>
              <a:rPr lang="ja-JP" altLang="en-US" sz="1100" dirty="0"/>
              <a:t>国等の動き</a:t>
            </a:r>
            <a:endParaRPr lang="en-US" altLang="ja-JP" sz="1100" dirty="0"/>
          </a:p>
          <a:p>
            <a:r>
              <a:rPr lang="ja-JP" altLang="en-US" sz="1100" dirty="0"/>
              <a:t>○女性活躍推進法の施行（Ｈ２７．９）</a:t>
            </a:r>
            <a:endParaRPr lang="en-US" altLang="ja-JP" sz="1100" dirty="0"/>
          </a:p>
          <a:p>
            <a:r>
              <a:rPr lang="ja-JP" altLang="en-US" sz="1100" dirty="0"/>
              <a:t>○第４次男女共同参画基本計画の策定（Ｈ２７．１２）</a:t>
            </a:r>
            <a:endParaRPr lang="en-US" altLang="ja-JP" sz="1100" dirty="0"/>
          </a:p>
          <a:p>
            <a:r>
              <a:rPr lang="ja-JP" altLang="en-US" sz="1100" dirty="0"/>
              <a:t>○働き方改革実行計画の策定（Ｈ２９．３）</a:t>
            </a:r>
            <a:endParaRPr lang="en-US" altLang="ja-JP" sz="1100" dirty="0"/>
          </a:p>
          <a:p>
            <a:r>
              <a:rPr lang="ja-JP" altLang="en-US" sz="1100" dirty="0" smtClean="0"/>
              <a:t>（２）社会情勢の変化</a:t>
            </a:r>
            <a:endParaRPr lang="en-US" altLang="ja-JP" sz="1100" dirty="0" smtClean="0"/>
          </a:p>
          <a:p>
            <a:r>
              <a:rPr lang="ja-JP" altLang="en-US" sz="1100" dirty="0" smtClean="0"/>
              <a:t>○生産年齢人口の推移　　 ６６２千人</a:t>
            </a:r>
            <a:r>
              <a:rPr lang="en-US" altLang="ja-JP" sz="1100" dirty="0" smtClean="0"/>
              <a:t>〔</a:t>
            </a:r>
            <a:r>
              <a:rPr lang="ja-JP" altLang="en-US" sz="1100" dirty="0" smtClean="0"/>
              <a:t>Ｈ２２</a:t>
            </a:r>
            <a:r>
              <a:rPr lang="en-US" altLang="ja-JP" sz="1100" dirty="0"/>
              <a:t>〕</a:t>
            </a:r>
            <a:r>
              <a:rPr lang="ja-JP" altLang="en-US" sz="1100" dirty="0" smtClean="0"/>
              <a:t>→</a:t>
            </a:r>
            <a:r>
              <a:rPr lang="ja-JP" altLang="en-US" sz="1100" dirty="0" smtClean="0">
                <a:solidFill>
                  <a:schemeClr val="tx1"/>
                </a:solidFill>
              </a:rPr>
              <a:t>５９９千人</a:t>
            </a:r>
            <a:r>
              <a:rPr lang="en-US" altLang="ja-JP" sz="1100" dirty="0" smtClean="0">
                <a:solidFill>
                  <a:schemeClr val="tx1"/>
                </a:solidFill>
              </a:rPr>
              <a:t>〔</a:t>
            </a:r>
            <a:r>
              <a:rPr lang="ja-JP" altLang="en-US" sz="1100" dirty="0" smtClean="0">
                <a:solidFill>
                  <a:schemeClr val="tx1"/>
                </a:solidFill>
              </a:rPr>
              <a:t>Ｈ２８</a:t>
            </a:r>
            <a:r>
              <a:rPr lang="en-US" altLang="ja-JP" sz="1100" dirty="0" smtClean="0">
                <a:solidFill>
                  <a:schemeClr val="tx1"/>
                </a:solidFill>
              </a:rPr>
              <a:t>〕</a:t>
            </a:r>
          </a:p>
          <a:p>
            <a:r>
              <a:rPr lang="ja-JP" altLang="en-US" sz="1100" dirty="0"/>
              <a:t>○</a:t>
            </a:r>
            <a:r>
              <a:rPr lang="ja-JP" altLang="en-US" sz="1100" dirty="0" smtClean="0"/>
              <a:t>合計特殊出生率の推移　１．３７</a:t>
            </a:r>
            <a:r>
              <a:rPr lang="en-US" altLang="ja-JP" sz="1100" dirty="0" smtClean="0"/>
              <a:t>〔</a:t>
            </a:r>
            <a:r>
              <a:rPr lang="ja-JP" altLang="en-US" sz="1100" dirty="0" smtClean="0"/>
              <a:t>Ｈ２３</a:t>
            </a:r>
            <a:r>
              <a:rPr lang="en-US" altLang="ja-JP" sz="1100" dirty="0" smtClean="0"/>
              <a:t>〕</a:t>
            </a:r>
            <a:r>
              <a:rPr lang="ja-JP" altLang="en-US" sz="1050" dirty="0" smtClean="0"/>
              <a:t>（</a:t>
            </a:r>
            <a:r>
              <a:rPr lang="ja-JP" altLang="en-US" sz="900" dirty="0" smtClean="0"/>
              <a:t>全国</a:t>
            </a:r>
            <a:r>
              <a:rPr lang="en-US" altLang="ja-JP" sz="1050" dirty="0" smtClean="0"/>
              <a:t>1.39</a:t>
            </a:r>
            <a:r>
              <a:rPr lang="ja-JP" altLang="en-US" sz="1050" dirty="0" smtClean="0"/>
              <a:t>）</a:t>
            </a:r>
            <a:r>
              <a:rPr lang="ja-JP" altLang="en-US" sz="1100" dirty="0" smtClean="0"/>
              <a:t>→１．５０</a:t>
            </a:r>
            <a:r>
              <a:rPr lang="en-US" altLang="ja-JP" sz="1100" dirty="0" smtClean="0"/>
              <a:t>〔</a:t>
            </a:r>
            <a:r>
              <a:rPr lang="ja-JP" altLang="en-US" sz="1100" dirty="0" smtClean="0"/>
              <a:t>Ｈ２８</a:t>
            </a:r>
            <a:r>
              <a:rPr lang="en-US" altLang="ja-JP" sz="1100" dirty="0" smtClean="0"/>
              <a:t>〕</a:t>
            </a:r>
            <a:r>
              <a:rPr lang="ja-JP" altLang="en-US" sz="1100" dirty="0" smtClean="0"/>
              <a:t> </a:t>
            </a:r>
            <a:r>
              <a:rPr lang="ja-JP" altLang="en-US" sz="1100" dirty="0"/>
              <a:t>（</a:t>
            </a:r>
            <a:r>
              <a:rPr lang="ja-JP" altLang="en-US" sz="900" dirty="0"/>
              <a:t>全国</a:t>
            </a:r>
            <a:r>
              <a:rPr lang="en-US" altLang="ja-JP" sz="1100" dirty="0" smtClean="0"/>
              <a:t>1.44</a:t>
            </a:r>
            <a:r>
              <a:rPr lang="ja-JP" altLang="en-US" sz="1100" dirty="0" smtClean="0"/>
              <a:t>）</a:t>
            </a:r>
            <a:endParaRPr lang="en-US" altLang="ja-JP" sz="1100" dirty="0" smtClean="0"/>
          </a:p>
          <a:p>
            <a:r>
              <a:rPr lang="ja-JP" altLang="en-US" sz="1100" dirty="0" smtClean="0"/>
              <a:t>（３）労働環境・女性の活躍に関する状況</a:t>
            </a:r>
            <a:endParaRPr lang="en-US" altLang="ja-JP" sz="1100" dirty="0" smtClean="0"/>
          </a:p>
          <a:p>
            <a:r>
              <a:rPr lang="ja-JP" altLang="en-US" sz="1100" dirty="0" smtClean="0"/>
              <a:t>○女性の就業率（</a:t>
            </a:r>
            <a:r>
              <a:rPr lang="en-US" altLang="ja-JP" sz="1100" dirty="0" smtClean="0"/>
              <a:t>15</a:t>
            </a:r>
            <a:r>
              <a:rPr lang="ja-JP" altLang="en-US" sz="1100" dirty="0" smtClean="0"/>
              <a:t>歳～</a:t>
            </a:r>
            <a:r>
              <a:rPr lang="en-US" altLang="ja-JP" sz="1100" dirty="0" smtClean="0"/>
              <a:t>64</a:t>
            </a:r>
            <a:r>
              <a:rPr lang="ja-JP" altLang="en-US" sz="1100" dirty="0" smtClean="0"/>
              <a:t>歳）</a:t>
            </a:r>
            <a:r>
              <a:rPr lang="ja-JP" altLang="en-US" sz="1100" dirty="0" smtClean="0">
                <a:solidFill>
                  <a:schemeClr val="tx1"/>
                </a:solidFill>
              </a:rPr>
              <a:t>　</a:t>
            </a:r>
            <a:r>
              <a:rPr lang="en-US" altLang="ja-JP" sz="1100" dirty="0" smtClean="0">
                <a:solidFill>
                  <a:schemeClr val="tx1"/>
                </a:solidFill>
              </a:rPr>
              <a:t>〔</a:t>
            </a:r>
            <a:r>
              <a:rPr lang="ja-JP" altLang="en-US" sz="1100" dirty="0" smtClean="0">
                <a:solidFill>
                  <a:schemeClr val="tx1"/>
                </a:solidFill>
              </a:rPr>
              <a:t>Ｈ２７</a:t>
            </a:r>
            <a:r>
              <a:rPr lang="en-US" altLang="ja-JP" sz="1100" dirty="0" smtClean="0">
                <a:solidFill>
                  <a:schemeClr val="tx1"/>
                </a:solidFill>
              </a:rPr>
              <a:t>〕</a:t>
            </a:r>
            <a:r>
              <a:rPr lang="ja-JP" altLang="en-US" sz="1100" dirty="0" smtClean="0">
                <a:solidFill>
                  <a:schemeClr val="tx1"/>
                </a:solidFill>
              </a:rPr>
              <a:t>７２．０％（全国６４．９％：</a:t>
            </a:r>
            <a:r>
              <a:rPr lang="ja-JP" altLang="en-US" sz="1100" u="sng" dirty="0" smtClean="0">
                <a:solidFill>
                  <a:schemeClr val="tx1"/>
                </a:solidFill>
              </a:rPr>
              <a:t>３位</a:t>
            </a:r>
            <a:r>
              <a:rPr lang="ja-JP" altLang="en-US" sz="1100" dirty="0" smtClean="0">
                <a:solidFill>
                  <a:schemeClr val="tx1"/>
                </a:solidFill>
              </a:rPr>
              <a:t>）</a:t>
            </a:r>
            <a:endParaRPr lang="en-US" altLang="ja-JP" sz="1100" dirty="0" smtClean="0">
              <a:solidFill>
                <a:schemeClr val="tx1"/>
              </a:solidFill>
            </a:endParaRPr>
          </a:p>
          <a:p>
            <a:r>
              <a:rPr lang="ja-JP" altLang="en-US" sz="1100" dirty="0" smtClean="0"/>
              <a:t>○女性の平均勤続年数</a:t>
            </a:r>
            <a:r>
              <a:rPr lang="en-US" altLang="ja-JP" sz="1100" dirty="0" smtClean="0"/>
              <a:t>〔</a:t>
            </a:r>
            <a:r>
              <a:rPr lang="ja-JP" altLang="en-US" sz="1100" dirty="0" smtClean="0"/>
              <a:t>Ｈ２８</a:t>
            </a:r>
            <a:r>
              <a:rPr lang="en-US" altLang="ja-JP" sz="1100" dirty="0" smtClean="0"/>
              <a:t>〕</a:t>
            </a:r>
            <a:r>
              <a:rPr lang="ja-JP" altLang="en-US" sz="1100" dirty="0" smtClean="0"/>
              <a:t>１１．２年（全国９．３年：</a:t>
            </a:r>
            <a:r>
              <a:rPr lang="ja-JP" altLang="en-US" sz="1100" u="sng" dirty="0"/>
              <a:t>２</a:t>
            </a:r>
            <a:r>
              <a:rPr lang="ja-JP" altLang="en-US" sz="1100" u="sng" dirty="0" smtClean="0"/>
              <a:t>位</a:t>
            </a:r>
            <a:r>
              <a:rPr lang="ja-JP" altLang="en-US" sz="1100" dirty="0" smtClean="0"/>
              <a:t>）</a:t>
            </a:r>
            <a:endParaRPr lang="en-US" altLang="ja-JP" sz="1100" dirty="0" smtClean="0"/>
          </a:p>
          <a:p>
            <a:r>
              <a:rPr lang="ja-JP" altLang="en-US" sz="1100" dirty="0" smtClean="0"/>
              <a:t>○女性雇用者に占める正社員の割合</a:t>
            </a:r>
            <a:r>
              <a:rPr lang="en-US" altLang="ja-JP" sz="1100" dirty="0" smtClean="0"/>
              <a:t>〔</a:t>
            </a:r>
            <a:r>
              <a:rPr lang="ja-JP" altLang="en-US" sz="1100" dirty="0" smtClean="0"/>
              <a:t>Ｈ２４</a:t>
            </a:r>
            <a:r>
              <a:rPr lang="en-US" altLang="ja-JP" sz="1100" dirty="0" smtClean="0"/>
              <a:t>〕</a:t>
            </a:r>
            <a:r>
              <a:rPr lang="ja-JP" altLang="en-US" sz="1100" dirty="0" smtClean="0"/>
              <a:t>５０．３％（全国４１．１％：</a:t>
            </a:r>
            <a:r>
              <a:rPr lang="ja-JP" altLang="en-US" sz="1100" u="sng" dirty="0" smtClean="0"/>
              <a:t>１位</a:t>
            </a:r>
            <a:r>
              <a:rPr lang="ja-JP" altLang="en-US" sz="1100" dirty="0" smtClean="0"/>
              <a:t>）</a:t>
            </a:r>
            <a:endParaRPr lang="en-US" altLang="ja-JP" sz="1100" dirty="0" smtClean="0"/>
          </a:p>
          <a:p>
            <a:r>
              <a:rPr lang="ja-JP" altLang="en-US" sz="1100" dirty="0" smtClean="0"/>
              <a:t>○民間事業所を含めた女性管理職の割合</a:t>
            </a:r>
            <a:r>
              <a:rPr lang="en-US" altLang="ja-JP" sz="1100" dirty="0" smtClean="0"/>
              <a:t>〔</a:t>
            </a:r>
            <a:r>
              <a:rPr lang="ja-JP" altLang="en-US" sz="1100" dirty="0" smtClean="0"/>
              <a:t>Ｈ２７</a:t>
            </a:r>
            <a:r>
              <a:rPr lang="en-US" altLang="ja-JP" sz="1100" dirty="0" smtClean="0"/>
              <a:t>〕</a:t>
            </a:r>
            <a:r>
              <a:rPr lang="ja-JP" altLang="en-US" sz="1100" dirty="0" smtClean="0"/>
              <a:t>７．６％（全国９．７％：</a:t>
            </a:r>
            <a:r>
              <a:rPr lang="ja-JP" altLang="en-US" sz="1100" u="sng" dirty="0" smtClean="0"/>
              <a:t>４４位</a:t>
            </a:r>
            <a:r>
              <a:rPr lang="ja-JP" altLang="en-US" sz="1100" dirty="0" smtClean="0"/>
              <a:t>）</a:t>
            </a:r>
            <a:endParaRPr lang="en-US" altLang="ja-JP" sz="1100" dirty="0"/>
          </a:p>
          <a:p>
            <a:pPr>
              <a:lnSpc>
                <a:spcPts val="800"/>
              </a:lnSpc>
            </a:pPr>
            <a:endParaRPr lang="en-US" altLang="ja-JP" sz="1100" dirty="0" smtClean="0"/>
          </a:p>
          <a:p>
            <a:endParaRPr lang="en-US" altLang="ja-JP" sz="1100" dirty="0" smtClean="0"/>
          </a:p>
          <a:p>
            <a:r>
              <a:rPr lang="ja-JP" altLang="en-US" sz="1100" dirty="0" smtClean="0"/>
              <a:t>（４）</a:t>
            </a:r>
            <a:r>
              <a:rPr lang="ja-JP" altLang="en-US" sz="1100" dirty="0"/>
              <a:t>ＤＶの現状</a:t>
            </a:r>
            <a:endParaRPr lang="en-US" altLang="ja-JP" sz="1100" dirty="0"/>
          </a:p>
          <a:p>
            <a:r>
              <a:rPr lang="ja-JP" altLang="en-US" sz="1100" dirty="0" smtClean="0"/>
              <a:t>　　ＤＶ</a:t>
            </a:r>
            <a:r>
              <a:rPr lang="ja-JP" altLang="en-US" sz="1100" dirty="0"/>
              <a:t>相談件数は、平成</a:t>
            </a:r>
            <a:r>
              <a:rPr lang="en-US" altLang="ja-JP" sz="1100" dirty="0"/>
              <a:t>14</a:t>
            </a:r>
            <a:r>
              <a:rPr lang="ja-JP" altLang="en-US" sz="1100" dirty="0"/>
              <a:t>年度</a:t>
            </a:r>
            <a:r>
              <a:rPr lang="en-US" altLang="ja-JP" sz="1100" dirty="0"/>
              <a:t>1,000</a:t>
            </a:r>
            <a:r>
              <a:rPr lang="ja-JP" altLang="en-US" sz="1100" dirty="0"/>
              <a:t>件に比べ平成</a:t>
            </a:r>
            <a:r>
              <a:rPr lang="en-US" altLang="ja-JP" sz="1100" dirty="0"/>
              <a:t>28</a:t>
            </a:r>
            <a:r>
              <a:rPr lang="ja-JP" altLang="en-US" sz="1100" dirty="0"/>
              <a:t>年度</a:t>
            </a:r>
            <a:r>
              <a:rPr lang="en-US" altLang="ja-JP" sz="1100" dirty="0"/>
              <a:t>2,887</a:t>
            </a:r>
            <a:r>
              <a:rPr lang="ja-JP" altLang="en-US" sz="1100" dirty="0"/>
              <a:t>件</a:t>
            </a:r>
            <a:endParaRPr lang="en-US" altLang="ja-JP" sz="1100" dirty="0"/>
          </a:p>
          <a:p>
            <a:pPr>
              <a:lnSpc>
                <a:spcPts val="400"/>
              </a:lnSpc>
            </a:pPr>
            <a:endParaRPr lang="en-US" altLang="ja-JP" sz="1100" dirty="0" smtClean="0"/>
          </a:p>
          <a:p>
            <a:r>
              <a:rPr lang="ja-JP" altLang="en-US" sz="1100" dirty="0" smtClean="0"/>
              <a:t>（</a:t>
            </a:r>
            <a:r>
              <a:rPr lang="ja-JP" altLang="en-US" sz="1100" dirty="0"/>
              <a:t>５</a:t>
            </a:r>
            <a:r>
              <a:rPr lang="ja-JP" altLang="en-US" sz="1100" smtClean="0"/>
              <a:t>）県民等の</a:t>
            </a:r>
            <a:r>
              <a:rPr lang="ja-JP" altLang="en-US" sz="1100" dirty="0" smtClean="0"/>
              <a:t>意識</a:t>
            </a:r>
            <a:r>
              <a:rPr lang="en-US" altLang="ja-JP" sz="1100" dirty="0" smtClean="0"/>
              <a:t/>
            </a:r>
            <a:br>
              <a:rPr lang="en-US" altLang="ja-JP" sz="1100" dirty="0" smtClean="0"/>
            </a:br>
            <a:endParaRPr lang="en-US" altLang="ja-JP" sz="1100" dirty="0" smtClean="0"/>
          </a:p>
          <a:p>
            <a:endParaRPr lang="en-US" altLang="ja-JP" sz="1100" dirty="0" smtClean="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p:txBody>
      </p:sp>
      <p:sp>
        <p:nvSpPr>
          <p:cNvPr id="117" name="角丸四角形 116"/>
          <p:cNvSpPr/>
          <p:nvPr/>
        </p:nvSpPr>
        <p:spPr>
          <a:xfrm>
            <a:off x="5573076" y="2990766"/>
            <a:ext cx="1589724" cy="501027"/>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１　男性中心型労働慣行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の見直し</a:t>
            </a:r>
            <a:endParaRPr lang="en-US" altLang="ja-JP" sz="1000" dirty="0">
              <a:solidFill>
                <a:srgbClr val="FF0000"/>
              </a:solidFill>
              <a:latin typeface="ＭＳ ゴシック" panose="020B0609070205080204" pitchFamily="49" charset="-128"/>
              <a:ea typeface="ＭＳ ゴシック" panose="020B0609070205080204" pitchFamily="49" charset="-128"/>
            </a:endParaRPr>
          </a:p>
        </p:txBody>
      </p:sp>
      <p:sp>
        <p:nvSpPr>
          <p:cNvPr id="120" name="角丸四角形 119"/>
          <p:cNvSpPr/>
          <p:nvPr/>
        </p:nvSpPr>
        <p:spPr>
          <a:xfrm>
            <a:off x="4986767" y="5153160"/>
            <a:ext cx="561241" cy="2126570"/>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nchorCtr="0"/>
          <a:lstStyle/>
          <a:p>
            <a:r>
              <a:rPr lang="en-US" altLang="ja-JP" sz="1100" b="1" dirty="0" smtClean="0">
                <a:solidFill>
                  <a:schemeClr val="tx1"/>
                </a:solidFill>
              </a:rPr>
              <a:t>Ⅱ</a:t>
            </a:r>
            <a:r>
              <a:rPr lang="ja-JP" altLang="en-US" sz="1100" b="1" dirty="0" smtClean="0">
                <a:solidFill>
                  <a:schemeClr val="tx1"/>
                </a:solidFill>
              </a:rPr>
              <a:t>　あらゆる分野における女性の活躍</a:t>
            </a:r>
            <a:endParaRPr lang="en-US" altLang="ja-JP" sz="900" dirty="0" smtClean="0">
              <a:solidFill>
                <a:schemeClr val="tx1"/>
              </a:solidFill>
            </a:endParaRPr>
          </a:p>
        </p:txBody>
      </p:sp>
      <p:sp>
        <p:nvSpPr>
          <p:cNvPr id="121" name="角丸四角形 120"/>
          <p:cNvSpPr/>
          <p:nvPr/>
        </p:nvSpPr>
        <p:spPr>
          <a:xfrm>
            <a:off x="4994713" y="7303452"/>
            <a:ext cx="535434" cy="1627988"/>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nchorCtr="0"/>
          <a:lstStyle/>
          <a:p>
            <a:r>
              <a:rPr lang="en-US" altLang="ja-JP" sz="1100" b="1" dirty="0" smtClean="0">
                <a:solidFill>
                  <a:schemeClr val="tx1"/>
                </a:solidFill>
              </a:rPr>
              <a:t>Ⅲ</a:t>
            </a:r>
            <a:r>
              <a:rPr lang="ja-JP" altLang="en-US" sz="1100" b="1" dirty="0" smtClean="0">
                <a:solidFill>
                  <a:schemeClr val="tx1"/>
                </a:solidFill>
              </a:rPr>
              <a:t>男女間の暴力の根絶と安心な暮らし</a:t>
            </a:r>
            <a:endParaRPr lang="en-US" altLang="ja-JP" sz="900" dirty="0" smtClean="0">
              <a:solidFill>
                <a:schemeClr val="tx1"/>
              </a:solidFill>
            </a:endParaRPr>
          </a:p>
        </p:txBody>
      </p:sp>
      <p:sp>
        <p:nvSpPr>
          <p:cNvPr id="122" name="角丸四角形 121"/>
          <p:cNvSpPr/>
          <p:nvPr/>
        </p:nvSpPr>
        <p:spPr>
          <a:xfrm>
            <a:off x="4991651" y="8952391"/>
            <a:ext cx="538616" cy="537857"/>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nchorCtr="0"/>
          <a:lstStyle/>
          <a:p>
            <a:r>
              <a:rPr lang="en-US" altLang="ja-JP" sz="1000" b="1" dirty="0" smtClean="0">
                <a:solidFill>
                  <a:schemeClr val="tx1"/>
                </a:solidFill>
              </a:rPr>
              <a:t>Ⅳ</a:t>
            </a:r>
            <a:r>
              <a:rPr lang="ja-JP" altLang="en-US" sz="1000" b="1" dirty="0" smtClean="0">
                <a:solidFill>
                  <a:schemeClr val="tx1"/>
                </a:solidFill>
              </a:rPr>
              <a:t>　推進体制の充実</a:t>
            </a:r>
            <a:endParaRPr lang="en-US" altLang="ja-JP" sz="700" dirty="0" smtClean="0">
              <a:solidFill>
                <a:schemeClr val="tx1"/>
              </a:solidFill>
            </a:endParaRPr>
          </a:p>
        </p:txBody>
      </p:sp>
      <p:sp>
        <p:nvSpPr>
          <p:cNvPr id="124" name="角丸四角形 123"/>
          <p:cNvSpPr/>
          <p:nvPr/>
        </p:nvSpPr>
        <p:spPr>
          <a:xfrm>
            <a:off x="4994266" y="2644880"/>
            <a:ext cx="553742" cy="327213"/>
          </a:xfrm>
          <a:prstGeom prst="roundRect">
            <a:avLst>
              <a:gd name="adj" fmla="val 0"/>
            </a:avLst>
          </a:prstGeom>
          <a:solidFill>
            <a:srgbClr val="B5DC5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000"/>
              </a:lnSpc>
            </a:pPr>
            <a:r>
              <a:rPr lang="ja-JP" altLang="en-US" sz="1100" b="1" dirty="0" smtClean="0">
                <a:solidFill>
                  <a:schemeClr val="tx1"/>
                </a:solidFill>
              </a:rPr>
              <a:t>基本</a:t>
            </a:r>
            <a:endParaRPr lang="en-US" altLang="ja-JP" sz="1100" b="1" dirty="0" smtClean="0">
              <a:solidFill>
                <a:schemeClr val="tx1"/>
              </a:solidFill>
            </a:endParaRPr>
          </a:p>
          <a:p>
            <a:pPr algn="ctr">
              <a:lnSpc>
                <a:spcPts val="1000"/>
              </a:lnSpc>
            </a:pPr>
            <a:r>
              <a:rPr lang="ja-JP" altLang="en-US" sz="1100" b="1" dirty="0" smtClean="0">
                <a:solidFill>
                  <a:schemeClr val="tx1"/>
                </a:solidFill>
              </a:rPr>
              <a:t>目標</a:t>
            </a:r>
            <a:endParaRPr lang="en-US" altLang="ja-JP" sz="1000" dirty="0" smtClean="0">
              <a:solidFill>
                <a:schemeClr val="tx1"/>
              </a:solidFill>
            </a:endParaRPr>
          </a:p>
        </p:txBody>
      </p:sp>
      <p:sp>
        <p:nvSpPr>
          <p:cNvPr id="125" name="角丸四角形 124"/>
          <p:cNvSpPr/>
          <p:nvPr/>
        </p:nvSpPr>
        <p:spPr>
          <a:xfrm>
            <a:off x="5563552" y="2652620"/>
            <a:ext cx="1599248" cy="323774"/>
          </a:xfrm>
          <a:prstGeom prst="roundRect">
            <a:avLst>
              <a:gd name="adj" fmla="val 0"/>
            </a:avLst>
          </a:prstGeom>
          <a:solidFill>
            <a:srgbClr val="B5DC5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b="1" dirty="0" smtClean="0">
                <a:solidFill>
                  <a:schemeClr val="tx1"/>
                </a:solidFill>
              </a:rPr>
              <a:t>重点課題</a:t>
            </a:r>
            <a:endParaRPr lang="ja-JP" altLang="ja-JP" sz="500" b="1" dirty="0">
              <a:solidFill>
                <a:schemeClr val="tx1"/>
              </a:solidFill>
            </a:endParaRPr>
          </a:p>
        </p:txBody>
      </p:sp>
      <p:sp>
        <p:nvSpPr>
          <p:cNvPr id="126" name="角丸四角形 125"/>
          <p:cNvSpPr/>
          <p:nvPr/>
        </p:nvSpPr>
        <p:spPr>
          <a:xfrm>
            <a:off x="7178344" y="2649821"/>
            <a:ext cx="3192596" cy="321979"/>
          </a:xfrm>
          <a:prstGeom prst="roundRect">
            <a:avLst>
              <a:gd name="adj" fmla="val 0"/>
            </a:avLst>
          </a:prstGeom>
          <a:solidFill>
            <a:srgbClr val="B5DC5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b="1" dirty="0" smtClean="0">
                <a:solidFill>
                  <a:schemeClr val="tx1"/>
                </a:solidFill>
              </a:rPr>
              <a:t>基本施策</a:t>
            </a:r>
            <a:endParaRPr lang="en-US" altLang="ja-JP" sz="900" dirty="0" smtClean="0">
              <a:solidFill>
                <a:schemeClr val="tx1"/>
              </a:solidFill>
            </a:endParaRPr>
          </a:p>
        </p:txBody>
      </p:sp>
      <p:sp>
        <p:nvSpPr>
          <p:cNvPr id="130" name="角丸四角形 129"/>
          <p:cNvSpPr/>
          <p:nvPr/>
        </p:nvSpPr>
        <p:spPr>
          <a:xfrm>
            <a:off x="5573877" y="3538472"/>
            <a:ext cx="1590476" cy="518522"/>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２男女共同参画の視点</a:t>
            </a:r>
            <a:r>
              <a:rPr lang="ja-JP" altLang="en-US" sz="1000" dirty="0" smtClean="0">
                <a:solidFill>
                  <a:schemeClr val="tx1"/>
                </a:solidFill>
                <a:latin typeface="ＭＳ ゴシック" panose="020B0609070205080204" pitchFamily="49" charset="-128"/>
                <a:ea typeface="ＭＳ ゴシック" panose="020B0609070205080204" pitchFamily="49" charset="-128"/>
              </a:rPr>
              <a:t>に立った</a:t>
            </a:r>
            <a:r>
              <a:rPr lang="ja-JP" altLang="en-US" sz="1000" dirty="0">
                <a:solidFill>
                  <a:schemeClr val="tx1"/>
                </a:solidFill>
                <a:latin typeface="ＭＳ ゴシック" panose="020B0609070205080204" pitchFamily="49" charset="-128"/>
                <a:ea typeface="ＭＳ ゴシック" panose="020B0609070205080204" pitchFamily="49" charset="-128"/>
              </a:rPr>
              <a:t>制度・慣行の</a:t>
            </a:r>
            <a:r>
              <a:rPr lang="ja-JP" altLang="en-US" sz="1000" dirty="0" smtClean="0">
                <a:solidFill>
                  <a:schemeClr val="tx1"/>
                </a:solidFill>
                <a:latin typeface="ＭＳ ゴシック" panose="020B0609070205080204" pitchFamily="49" charset="-128"/>
                <a:ea typeface="ＭＳ ゴシック" panose="020B0609070205080204" pitchFamily="49" charset="-128"/>
              </a:rPr>
              <a:t>見直し、意識の改革</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nSpc>
                <a:spcPts val="1000"/>
              </a:lnSpc>
            </a:pPr>
            <a:endParaRPr lang="en-US" altLang="ja-JP" sz="1000" dirty="0">
              <a:solidFill>
                <a:srgbClr val="FF0000"/>
              </a:solidFill>
              <a:latin typeface="ＭＳ ゴシック" panose="020B0609070205080204" pitchFamily="49" charset="-128"/>
              <a:ea typeface="ＭＳ ゴシック" panose="020B0609070205080204" pitchFamily="49" charset="-128"/>
            </a:endParaRPr>
          </a:p>
        </p:txBody>
      </p:sp>
      <p:sp>
        <p:nvSpPr>
          <p:cNvPr id="131" name="角丸四角形 130"/>
          <p:cNvSpPr/>
          <p:nvPr/>
        </p:nvSpPr>
        <p:spPr>
          <a:xfrm>
            <a:off x="5573280" y="4103638"/>
            <a:ext cx="1588923" cy="358770"/>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３　男性の家事・育児・介護参画の促進</a:t>
            </a:r>
            <a:endParaRPr lang="en-US" altLang="ja-JP" sz="1000" dirty="0">
              <a:solidFill>
                <a:srgbClr val="FF0000"/>
              </a:solidFill>
              <a:latin typeface="ＭＳ ゴシック" panose="020B0609070205080204" pitchFamily="49" charset="-128"/>
              <a:ea typeface="ＭＳ ゴシック" panose="020B0609070205080204" pitchFamily="49" charset="-128"/>
            </a:endParaRPr>
          </a:p>
        </p:txBody>
      </p:sp>
      <p:sp>
        <p:nvSpPr>
          <p:cNvPr id="132" name="角丸四角形 131"/>
          <p:cNvSpPr/>
          <p:nvPr/>
        </p:nvSpPr>
        <p:spPr>
          <a:xfrm>
            <a:off x="5572125" y="4503315"/>
            <a:ext cx="1592384" cy="598650"/>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４  女性活躍に向けた環境整備</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33" name="角丸四角形 132"/>
          <p:cNvSpPr/>
          <p:nvPr/>
        </p:nvSpPr>
        <p:spPr>
          <a:xfrm>
            <a:off x="5570091" y="5162684"/>
            <a:ext cx="1594262" cy="362345"/>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５政策・方針決定過程への女性の参画促進</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34" name="角丸四角形 133"/>
          <p:cNvSpPr/>
          <p:nvPr/>
        </p:nvSpPr>
        <p:spPr>
          <a:xfrm>
            <a:off x="5574458" y="6165954"/>
            <a:ext cx="1578551" cy="604138"/>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７　理工系分野における女性活躍・女性のチャレンジ支援</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35" name="角丸四角形 134"/>
          <p:cNvSpPr/>
          <p:nvPr/>
        </p:nvSpPr>
        <p:spPr>
          <a:xfrm>
            <a:off x="5570091" y="6790210"/>
            <a:ext cx="1573659" cy="489520"/>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８地域活動における男女共同参画の推進</a:t>
            </a:r>
            <a:endParaRPr lang="en-US" altLang="ja-JP" sz="1000" dirty="0">
              <a:solidFill>
                <a:srgbClr val="FF0000"/>
              </a:solidFill>
              <a:latin typeface="ＭＳ ゴシック" panose="020B0609070205080204" pitchFamily="49" charset="-128"/>
              <a:ea typeface="ＭＳ ゴシック" panose="020B0609070205080204" pitchFamily="49" charset="-128"/>
            </a:endParaRPr>
          </a:p>
        </p:txBody>
      </p:sp>
      <p:sp>
        <p:nvSpPr>
          <p:cNvPr id="136" name="角丸四角形 135"/>
          <p:cNvSpPr/>
          <p:nvPr/>
        </p:nvSpPr>
        <p:spPr>
          <a:xfrm>
            <a:off x="5562091" y="7305546"/>
            <a:ext cx="1580790" cy="712193"/>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９男女間の暴力の根絶</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37" name="角丸四角形 136"/>
          <p:cNvSpPr/>
          <p:nvPr/>
        </p:nvSpPr>
        <p:spPr>
          <a:xfrm>
            <a:off x="5558957" y="8042783"/>
            <a:ext cx="1583924" cy="358218"/>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１</a:t>
            </a:r>
            <a:r>
              <a:rPr lang="ja-JP" altLang="en-US" sz="1000" dirty="0">
                <a:solidFill>
                  <a:schemeClr val="tx1"/>
                </a:solidFill>
                <a:latin typeface="ＭＳ ゴシック" panose="020B0609070205080204" pitchFamily="49" charset="-128"/>
                <a:ea typeface="ＭＳ ゴシック" panose="020B0609070205080204" pitchFamily="49" charset="-128"/>
              </a:rPr>
              <a:t>０</a:t>
            </a:r>
            <a:r>
              <a:rPr lang="ja-JP" altLang="en-US" sz="1000" dirty="0" smtClean="0">
                <a:solidFill>
                  <a:schemeClr val="tx1"/>
                </a:solidFill>
                <a:latin typeface="ＭＳ ゴシック" panose="020B0609070205080204" pitchFamily="49" charset="-128"/>
                <a:ea typeface="ＭＳ ゴシック" panose="020B0609070205080204" pitchFamily="49" charset="-128"/>
              </a:rPr>
              <a:t>男女の人権の尊重</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38" name="角丸四角形 137"/>
          <p:cNvSpPr/>
          <p:nvPr/>
        </p:nvSpPr>
        <p:spPr>
          <a:xfrm>
            <a:off x="5553531" y="8437366"/>
            <a:ext cx="1590035" cy="499181"/>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１１生涯を通じた健康支援</a:t>
            </a:r>
            <a:endParaRPr lang="en-US" altLang="ja-JP" sz="1000" dirty="0">
              <a:solidFill>
                <a:srgbClr val="FF0000"/>
              </a:solidFill>
              <a:latin typeface="ＭＳ ゴシック" panose="020B0609070205080204" pitchFamily="49" charset="-128"/>
              <a:ea typeface="ＭＳ ゴシック" panose="020B0609070205080204" pitchFamily="49" charset="-128"/>
            </a:endParaRPr>
          </a:p>
        </p:txBody>
      </p:sp>
      <p:sp>
        <p:nvSpPr>
          <p:cNvPr id="139" name="角丸四角形 138"/>
          <p:cNvSpPr/>
          <p:nvPr/>
        </p:nvSpPr>
        <p:spPr>
          <a:xfrm>
            <a:off x="5558686" y="8974699"/>
            <a:ext cx="1577248" cy="518271"/>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１２　推進体制の充実</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40" name="角丸四角形 139"/>
          <p:cNvSpPr/>
          <p:nvPr/>
        </p:nvSpPr>
        <p:spPr>
          <a:xfrm>
            <a:off x="7195444" y="3003689"/>
            <a:ext cx="3181084" cy="496396"/>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　長時間労働の是正と柔軟で多様な働き方の推進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②ワーク・ライフ・バランス（仕事と生活の調和）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の実現</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11" name="正方形/長方形 110"/>
          <p:cNvSpPr/>
          <p:nvPr/>
        </p:nvSpPr>
        <p:spPr>
          <a:xfrm>
            <a:off x="62249" y="2938389"/>
            <a:ext cx="4810035" cy="1107996"/>
          </a:xfrm>
          <a:prstGeom prst="rect">
            <a:avLst/>
          </a:prstGeom>
          <a:solidFill>
            <a:schemeClr val="accent6">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wrap="square" rtlCol="0" anchor="t">
            <a:spAutoFit/>
          </a:bodyPr>
          <a:lstStyle/>
          <a:p>
            <a:r>
              <a:rPr lang="ja-JP" altLang="en-US" sz="1100" dirty="0">
                <a:solidFill>
                  <a:prstClr val="black"/>
                </a:solidFill>
              </a:rPr>
              <a:t>①男女の人権の</a:t>
            </a:r>
            <a:r>
              <a:rPr lang="ja-JP" altLang="en-US" sz="1100" dirty="0" smtClean="0">
                <a:solidFill>
                  <a:prstClr val="black"/>
                </a:solidFill>
              </a:rPr>
              <a:t>尊重</a:t>
            </a:r>
            <a:endParaRPr lang="ja-JP" altLang="en-US" sz="1100" dirty="0">
              <a:solidFill>
                <a:prstClr val="black"/>
              </a:solidFill>
            </a:endParaRPr>
          </a:p>
          <a:p>
            <a:r>
              <a:rPr lang="ja-JP" altLang="en-US" sz="1100" dirty="0">
                <a:solidFill>
                  <a:prstClr val="black"/>
                </a:solidFill>
              </a:rPr>
              <a:t>②性別による固定的な役割分担等を反映した制度又は慣行の</a:t>
            </a:r>
            <a:r>
              <a:rPr lang="ja-JP" altLang="en-US" sz="1100" dirty="0" smtClean="0">
                <a:solidFill>
                  <a:prstClr val="black"/>
                </a:solidFill>
              </a:rPr>
              <a:t>見直し</a:t>
            </a:r>
            <a:endParaRPr lang="ja-JP" altLang="en-US" sz="1100" dirty="0">
              <a:solidFill>
                <a:prstClr val="black"/>
              </a:solidFill>
            </a:endParaRPr>
          </a:p>
          <a:p>
            <a:r>
              <a:rPr lang="ja-JP" altLang="en-US" sz="1100" dirty="0">
                <a:solidFill>
                  <a:prstClr val="black"/>
                </a:solidFill>
              </a:rPr>
              <a:t>③政策又は方針の立案及び決定への男女の共同</a:t>
            </a:r>
            <a:r>
              <a:rPr lang="ja-JP" altLang="en-US" sz="1100" dirty="0" smtClean="0">
                <a:solidFill>
                  <a:prstClr val="black"/>
                </a:solidFill>
              </a:rPr>
              <a:t>参画</a:t>
            </a:r>
            <a:endParaRPr lang="ja-JP" altLang="en-US" sz="1100" dirty="0">
              <a:solidFill>
                <a:prstClr val="black"/>
              </a:solidFill>
            </a:endParaRPr>
          </a:p>
          <a:p>
            <a:r>
              <a:rPr lang="ja-JP" altLang="en-US" sz="1100" dirty="0">
                <a:solidFill>
                  <a:prstClr val="black"/>
                </a:solidFill>
              </a:rPr>
              <a:t>④家庭生活における活動と社会における活動の</a:t>
            </a:r>
            <a:r>
              <a:rPr lang="ja-JP" altLang="en-US" sz="1100" dirty="0" smtClean="0">
                <a:solidFill>
                  <a:prstClr val="black"/>
                </a:solidFill>
              </a:rPr>
              <a:t>両立</a:t>
            </a:r>
            <a:endParaRPr lang="ja-JP" altLang="en-US" sz="1100" dirty="0">
              <a:solidFill>
                <a:prstClr val="black"/>
              </a:solidFill>
            </a:endParaRPr>
          </a:p>
          <a:p>
            <a:r>
              <a:rPr lang="ja-JP" altLang="en-US" sz="1100" dirty="0">
                <a:solidFill>
                  <a:prstClr val="black"/>
                </a:solidFill>
              </a:rPr>
              <a:t>⑤男女の生涯にわたる健康の</a:t>
            </a:r>
            <a:r>
              <a:rPr lang="ja-JP" altLang="en-US" sz="1100" dirty="0" smtClean="0">
                <a:solidFill>
                  <a:prstClr val="black"/>
                </a:solidFill>
              </a:rPr>
              <a:t>確保</a:t>
            </a:r>
            <a:endParaRPr lang="ja-JP" altLang="en-US" sz="1100" dirty="0">
              <a:solidFill>
                <a:prstClr val="black"/>
              </a:solidFill>
            </a:endParaRPr>
          </a:p>
          <a:p>
            <a:r>
              <a:rPr lang="ja-JP" altLang="en-US" sz="1100" dirty="0">
                <a:solidFill>
                  <a:prstClr val="black"/>
                </a:solidFill>
              </a:rPr>
              <a:t>⑥国際的</a:t>
            </a:r>
            <a:r>
              <a:rPr lang="ja-JP" altLang="en-US" sz="1100" dirty="0" smtClean="0">
                <a:solidFill>
                  <a:prstClr val="black"/>
                </a:solidFill>
              </a:rPr>
              <a:t>協調</a:t>
            </a:r>
            <a:endParaRPr lang="en-US" altLang="ja-JP" sz="1100" dirty="0" smtClean="0">
              <a:solidFill>
                <a:prstClr val="black"/>
              </a:solidFill>
            </a:endParaRPr>
          </a:p>
        </p:txBody>
      </p:sp>
      <p:sp>
        <p:nvSpPr>
          <p:cNvPr id="52" name="角丸四角形 51"/>
          <p:cNvSpPr/>
          <p:nvPr/>
        </p:nvSpPr>
        <p:spPr>
          <a:xfrm>
            <a:off x="10397355" y="2972616"/>
            <a:ext cx="2369133" cy="2132463"/>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ＭＳ ゴシック" panose="020B0609070205080204" pitchFamily="49" charset="-128"/>
                <a:ea typeface="ＭＳ ゴシック" panose="020B0609070205080204" pitchFamily="49" charset="-128"/>
              </a:rPr>
              <a:t>・　 働き方改革推進事業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イクボス企業同盟とやまの設立</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・仕事と生活の調和推進事業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・仕事</a:t>
            </a:r>
            <a:r>
              <a:rPr lang="ja-JP" altLang="en-US" sz="1000" dirty="0">
                <a:solidFill>
                  <a:schemeClr val="tx1"/>
                </a:solidFill>
                <a:latin typeface="ＭＳ ゴシック" panose="020B0609070205080204" pitchFamily="49" charset="-128"/>
                <a:ea typeface="ＭＳ ゴシック" panose="020B0609070205080204" pitchFamily="49" charset="-128"/>
              </a:rPr>
              <a:t>と子育て両立支援</a:t>
            </a:r>
            <a:r>
              <a:rPr lang="ja-JP" altLang="en-US" sz="1000" dirty="0" smtClean="0">
                <a:solidFill>
                  <a:schemeClr val="tx1"/>
                </a:solidFill>
                <a:latin typeface="ＭＳ ゴシック" panose="020B0609070205080204" pitchFamily="49" charset="-128"/>
                <a:ea typeface="ＭＳ ゴシック" panose="020B0609070205080204" pitchFamily="49" charset="-128"/>
              </a:rPr>
              <a:t>ﾊﾟﾜｰｱｯﾌﾟ推進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・元気とやま！子育て応援企業の登録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・男女共同参画推進員制度</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・男女共同参画週間における</a:t>
            </a:r>
            <a:r>
              <a:rPr lang="ja-JP" altLang="en-US" sz="1000" dirty="0" smtClean="0">
                <a:solidFill>
                  <a:schemeClr val="tx1"/>
                </a:solidFill>
                <a:latin typeface="ＭＳ ゴシック" panose="020B0609070205080204" pitchFamily="49" charset="-128"/>
                <a:ea typeface="ＭＳ ゴシック" panose="020B0609070205080204" pitchFamily="49" charset="-128"/>
              </a:rPr>
              <a:t>広報・啓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発の実施</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　 イクメン・カジダン養成事業</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・事業所内保育所の設置、運営の支援</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特別保育事業、放課後児童ｸﾗﾌﾞ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の拡充</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55" name="角丸四角形 54"/>
          <p:cNvSpPr/>
          <p:nvPr/>
        </p:nvSpPr>
        <p:spPr>
          <a:xfrm>
            <a:off x="10389023" y="2649822"/>
            <a:ext cx="2385552" cy="332318"/>
          </a:xfrm>
          <a:prstGeom prst="roundRect">
            <a:avLst>
              <a:gd name="adj" fmla="val 0"/>
            </a:avLst>
          </a:prstGeom>
          <a:solidFill>
            <a:srgbClr val="B5DC5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50" b="1" dirty="0" smtClean="0">
                <a:solidFill>
                  <a:schemeClr val="tx1"/>
                </a:solidFill>
              </a:rPr>
              <a:t>主な</a:t>
            </a:r>
            <a:r>
              <a:rPr lang="ja-JP" altLang="en-US" sz="1100" b="1" dirty="0" smtClean="0">
                <a:solidFill>
                  <a:schemeClr val="tx1"/>
                </a:solidFill>
              </a:rPr>
              <a:t>取組み（Ｈ２９）</a:t>
            </a:r>
            <a:endParaRPr lang="en-US" altLang="ja-JP" sz="1050" b="1" dirty="0" smtClean="0">
              <a:solidFill>
                <a:schemeClr val="tx1"/>
              </a:solidFill>
            </a:endParaRPr>
          </a:p>
        </p:txBody>
      </p:sp>
      <p:sp>
        <p:nvSpPr>
          <p:cNvPr id="57" name="額縁 56"/>
          <p:cNvSpPr/>
          <p:nvPr/>
        </p:nvSpPr>
        <p:spPr>
          <a:xfrm>
            <a:off x="4967717" y="2383780"/>
            <a:ext cx="2579086" cy="232474"/>
          </a:xfrm>
          <a:prstGeom prst="bevel">
            <a:avLst/>
          </a:prstGeom>
          <a:solidFill>
            <a:srgbClr val="FFD5FF"/>
          </a:solidFill>
          <a:ln>
            <a:gradFill flip="none" rotWithShape="1">
              <a:path path="rect">
                <a:fillToRect l="100000" t="100000"/>
              </a:path>
              <a:tileRect r="-100000" b="-10000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pPr algn="ctr"/>
            <a:r>
              <a:rPr lang="ja-JP" altLang="en-US" sz="1200" dirty="0" smtClean="0">
                <a:solidFill>
                  <a:schemeClr val="tx1"/>
                </a:solidFill>
                <a:latin typeface="+mj-ea"/>
                <a:ea typeface="+mj-ea"/>
              </a:rPr>
              <a:t>第４章</a:t>
            </a:r>
            <a:r>
              <a:rPr lang="ja-JP" altLang="en-US" sz="1200" dirty="0">
                <a:solidFill>
                  <a:schemeClr val="tx1"/>
                </a:solidFill>
                <a:latin typeface="+mj-ea"/>
                <a:ea typeface="+mj-ea"/>
              </a:rPr>
              <a:t>　</a:t>
            </a:r>
            <a:r>
              <a:rPr lang="ja-JP" altLang="en-US" sz="1200" dirty="0" smtClean="0">
                <a:solidFill>
                  <a:schemeClr val="tx1"/>
                </a:solidFill>
                <a:latin typeface="+mj-ea"/>
                <a:ea typeface="+mj-ea"/>
              </a:rPr>
              <a:t>基本目標と施策の方向</a:t>
            </a:r>
            <a:endParaRPr lang="ja-JP" altLang="en-US" sz="1200" dirty="0">
              <a:solidFill>
                <a:schemeClr val="tx1"/>
              </a:solidFill>
              <a:latin typeface="+mj-ea"/>
              <a:ea typeface="+mj-ea"/>
            </a:endParaRPr>
          </a:p>
        </p:txBody>
      </p:sp>
      <p:pic>
        <p:nvPicPr>
          <p:cNvPr id="33" name="図 32"/>
          <p:cNvPicPr>
            <a:picLocks noChangeAspect="1"/>
          </p:cNvPicPr>
          <p:nvPr/>
        </p:nvPicPr>
        <p:blipFill>
          <a:blip r:embed="rId3"/>
          <a:stretch>
            <a:fillRect/>
          </a:stretch>
        </p:blipFill>
        <p:spPr>
          <a:xfrm>
            <a:off x="174495" y="7237885"/>
            <a:ext cx="3927848" cy="672938"/>
          </a:xfrm>
          <a:prstGeom prst="rect">
            <a:avLst/>
          </a:prstGeom>
        </p:spPr>
      </p:pic>
      <p:pic>
        <p:nvPicPr>
          <p:cNvPr id="34" name="図 33"/>
          <p:cNvPicPr>
            <a:picLocks noChangeAspect="1"/>
          </p:cNvPicPr>
          <p:nvPr/>
        </p:nvPicPr>
        <p:blipFill>
          <a:blip r:embed="rId4"/>
          <a:stretch>
            <a:fillRect/>
          </a:stretch>
        </p:blipFill>
        <p:spPr>
          <a:xfrm>
            <a:off x="174495" y="7949403"/>
            <a:ext cx="3464144" cy="672938"/>
          </a:xfrm>
          <a:prstGeom prst="rect">
            <a:avLst/>
          </a:prstGeom>
        </p:spPr>
      </p:pic>
      <p:sp>
        <p:nvSpPr>
          <p:cNvPr id="66" name="AutoShape 556"/>
          <p:cNvSpPr>
            <a:spLocks noChangeArrowheads="1"/>
          </p:cNvSpPr>
          <p:nvPr/>
        </p:nvSpPr>
        <p:spPr bwMode="auto">
          <a:xfrm>
            <a:off x="3505199" y="7543004"/>
            <a:ext cx="1297223" cy="1080276"/>
          </a:xfrm>
          <a:prstGeom prst="wedgeRoundRectCallout">
            <a:avLst>
              <a:gd name="adj1" fmla="val -28856"/>
              <a:gd name="adj2" fmla="val 10093"/>
              <a:gd name="adj3" fmla="val 16667"/>
            </a:avLst>
          </a:prstGeom>
          <a:solidFill>
            <a:srgbClr val="FFFFFF"/>
          </a:solidFill>
          <a:ln w="19050" algn="ctr">
            <a:solidFill>
              <a:srgbClr val="000000"/>
            </a:solidFill>
            <a:miter lim="800000"/>
            <a:headEnd/>
            <a:tailEnd/>
          </a:ln>
          <a:effec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i="0" u="none" strike="noStrike" baseline="0" dirty="0" smtClean="0">
                <a:solidFill>
                  <a:srgbClr val="000000"/>
                </a:solidFill>
                <a:latin typeface="ＭＳ ゴシック" panose="020B0609070205080204" pitchFamily="49" charset="-128"/>
                <a:ea typeface="ＭＳ ゴシック" panose="020B0609070205080204" pitchFamily="49" charset="-128"/>
              </a:rPr>
              <a:t>性別</a:t>
            </a:r>
            <a:r>
              <a:rPr lang="ja-JP" altLang="en-US" sz="1000" i="0" u="none" strike="noStrike" baseline="0" dirty="0">
                <a:solidFill>
                  <a:srgbClr val="000000"/>
                </a:solidFill>
                <a:latin typeface="ＭＳ ゴシック" panose="020B0609070205080204" pitchFamily="49" charset="-128"/>
                <a:ea typeface="ＭＳ ゴシック" panose="020B0609070205080204" pitchFamily="49" charset="-128"/>
              </a:rPr>
              <a:t>役割分担意識は改善傾向にあるが</a:t>
            </a:r>
            <a:r>
              <a:rPr lang="ja-JP" altLang="en-US" sz="1000" i="0" u="none" strike="noStrike" baseline="0" dirty="0" smtClean="0">
                <a:solidFill>
                  <a:srgbClr val="000000"/>
                </a:solidFill>
                <a:latin typeface="ＭＳ ゴシック" panose="020B0609070205080204" pitchFamily="49" charset="-128"/>
                <a:ea typeface="ＭＳ ゴシック" panose="020B0609070205080204" pitchFamily="49" charset="-128"/>
              </a:rPr>
              <a:t>、</a:t>
            </a:r>
            <a:r>
              <a:rPr lang="ja-JP" altLang="en-US" sz="1000" i="0" u="sng" strike="noStrike" baseline="0" dirty="0" smtClean="0">
                <a:solidFill>
                  <a:srgbClr val="000000"/>
                </a:solidFill>
                <a:latin typeface="ＭＳ ゴシック" panose="020B0609070205080204" pitchFamily="49" charset="-128"/>
                <a:ea typeface="ＭＳ ゴシック" panose="020B0609070205080204" pitchFamily="49" charset="-128"/>
              </a:rPr>
              <a:t>家事及び育児の約</a:t>
            </a:r>
            <a:r>
              <a:rPr lang="ja-JP" altLang="en-US" sz="1000" u="sng" dirty="0" smtClean="0">
                <a:solidFill>
                  <a:srgbClr val="000000"/>
                </a:solidFill>
                <a:latin typeface="ＭＳ ゴシック" panose="020B0609070205080204" pitchFamily="49" charset="-128"/>
                <a:ea typeface="ＭＳ ゴシック" panose="020B0609070205080204" pitchFamily="49" charset="-128"/>
              </a:rPr>
              <a:t>８割は依然として妻が担っている</a:t>
            </a:r>
            <a:endParaRPr lang="ja-JP" altLang="en-US" i="0" u="sng" strike="noStrike" baseline="0" dirty="0">
              <a:solidFill>
                <a:srgbClr val="000000"/>
              </a:solidFill>
              <a:latin typeface="ＭＳ ゴシック" panose="020B0609070205080204" pitchFamily="49" charset="-128"/>
              <a:ea typeface="ＭＳ ゴシック" panose="020B0609070205080204" pitchFamily="49" charset="-128"/>
              <a:cs typeface="Times New Roman"/>
            </a:endParaRPr>
          </a:p>
        </p:txBody>
      </p:sp>
      <p:pic>
        <p:nvPicPr>
          <p:cNvPr id="38" name="図 37"/>
          <p:cNvPicPr>
            <a:picLocks noChangeAspect="1"/>
          </p:cNvPicPr>
          <p:nvPr/>
        </p:nvPicPr>
        <p:blipFill>
          <a:blip r:embed="rId5"/>
          <a:stretch>
            <a:fillRect/>
          </a:stretch>
        </p:blipFill>
        <p:spPr>
          <a:xfrm>
            <a:off x="161993" y="8663727"/>
            <a:ext cx="4646135" cy="782063"/>
          </a:xfrm>
          <a:prstGeom prst="rect">
            <a:avLst/>
          </a:prstGeom>
        </p:spPr>
      </p:pic>
      <p:sp>
        <p:nvSpPr>
          <p:cNvPr id="91" name="角丸四角形 90"/>
          <p:cNvSpPr/>
          <p:nvPr/>
        </p:nvSpPr>
        <p:spPr>
          <a:xfrm>
            <a:off x="7187835" y="3526881"/>
            <a:ext cx="3186038" cy="521537"/>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①男女共同参画の視点に立った制度・慣行の見直し</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②男女共同参画を推進する教育・学習の充実</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③男女共同参画に関する広報・啓発の推進</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92" name="角丸四角形 91"/>
          <p:cNvSpPr/>
          <p:nvPr/>
        </p:nvSpPr>
        <p:spPr>
          <a:xfrm>
            <a:off x="7192801" y="4102740"/>
            <a:ext cx="3192813" cy="348660"/>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①男性の家事・育児・介護参画に向けた環境整備</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②男性の育児等への理解促進</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93" name="角丸四角形 92"/>
          <p:cNvSpPr/>
          <p:nvPr/>
        </p:nvSpPr>
        <p:spPr>
          <a:xfrm>
            <a:off x="7197662" y="4502151"/>
            <a:ext cx="3184890" cy="607716"/>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①女性の雇用環境の整備に向けた取組みの支援</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②</a:t>
            </a:r>
            <a:r>
              <a:rPr lang="ja-JP" altLang="en-US" sz="1000" dirty="0" smtClean="0">
                <a:solidFill>
                  <a:schemeClr val="tx1"/>
                </a:solidFill>
                <a:latin typeface="ＭＳ ゴシック" panose="020B0609070205080204" pitchFamily="49" charset="-128"/>
                <a:ea typeface="ＭＳ ゴシック" panose="020B0609070205080204" pitchFamily="49" charset="-128"/>
              </a:rPr>
              <a:t>子育て・介護支援の環境整備</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③</a:t>
            </a:r>
            <a:r>
              <a:rPr lang="ja-JP" altLang="en-US" sz="1000" dirty="0" smtClean="0">
                <a:solidFill>
                  <a:schemeClr val="tx1"/>
                </a:solidFill>
                <a:latin typeface="ＭＳ ゴシック" panose="020B0609070205080204" pitchFamily="49" charset="-128"/>
                <a:ea typeface="ＭＳ ゴシック" panose="020B0609070205080204" pitchFamily="49" charset="-128"/>
              </a:rPr>
              <a:t>高齢者、障害者、ひとり親家庭、外国人等が安心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して暮らせる環境の整備</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94" name="角丸四角形 93"/>
          <p:cNvSpPr/>
          <p:nvPr/>
        </p:nvSpPr>
        <p:spPr>
          <a:xfrm>
            <a:off x="7195780" y="5153160"/>
            <a:ext cx="3175160" cy="365764"/>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①行政における女性の参画・登用促進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②事業者・団体等における女性の参画・登用促進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95" name="角丸四角形 94"/>
          <p:cNvSpPr/>
          <p:nvPr/>
        </p:nvSpPr>
        <p:spPr>
          <a:xfrm>
            <a:off x="7185919" y="6192877"/>
            <a:ext cx="3182224" cy="592699"/>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　ものづくり分野等での女性の活躍推進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　女子学生・生徒の理工系分野の選択促進及び理</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工系人材の育成</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③起業等を志す女性のチャレンジ支援</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96" name="角丸四角形 95"/>
          <p:cNvSpPr/>
          <p:nvPr/>
        </p:nvSpPr>
        <p:spPr>
          <a:xfrm>
            <a:off x="7171656" y="6798492"/>
            <a:ext cx="3196487" cy="492537"/>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①地域における実践活動への支援</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②ボランティア・ＮＰＯ活動の推進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③　防災分野における男女共同参画の推進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97" name="角丸四角形 96"/>
          <p:cNvSpPr/>
          <p:nvPr/>
        </p:nvSpPr>
        <p:spPr>
          <a:xfrm>
            <a:off x="7171656" y="7305546"/>
            <a:ext cx="3196487" cy="709274"/>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①ＤＶの根絶を目指す社会づくりの推進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②ＤＶ相談・保護体制の整備</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③ＤＶ被害者の自立に向けた切れ目のない支援体制</a:t>
            </a:r>
            <a:r>
              <a:rPr lang="ja-JP" altLang="en-US" sz="1000" dirty="0">
                <a:solidFill>
                  <a:schemeClr val="tx1"/>
                </a:solidFill>
                <a:latin typeface="ＭＳ ゴシック" panose="020B0609070205080204" pitchFamily="49" charset="-128"/>
                <a:ea typeface="ＭＳ ゴシック" panose="020B0609070205080204" pitchFamily="49" charset="-128"/>
              </a:rPr>
              <a:t>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の強化</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④</a:t>
            </a:r>
            <a:r>
              <a:rPr lang="ja-JP" altLang="en-US" sz="1000" dirty="0" smtClean="0">
                <a:solidFill>
                  <a:srgbClr val="FF0000"/>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ストーカー、性犯罪・性暴力への対策の推進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98" name="角丸四角形 97"/>
          <p:cNvSpPr/>
          <p:nvPr/>
        </p:nvSpPr>
        <p:spPr>
          <a:xfrm>
            <a:off x="7171691" y="8048560"/>
            <a:ext cx="3196452" cy="358218"/>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①男女の人権に関する啓発の促進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②教育・メディアにおける人権尊重の取組みの推進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99" name="角丸四角形 98"/>
          <p:cNvSpPr/>
          <p:nvPr/>
        </p:nvSpPr>
        <p:spPr>
          <a:xfrm>
            <a:off x="7175905" y="8452135"/>
            <a:ext cx="3196820" cy="484413"/>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①男女のライフステージに応じた健康支援</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②妊娠・出産に関わる保健医療対策の充実</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③性の尊重に関する啓発の促進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0" name="角丸四角形 99"/>
          <p:cNvSpPr/>
          <p:nvPr/>
        </p:nvSpPr>
        <p:spPr>
          <a:xfrm>
            <a:off x="7164353" y="8971978"/>
            <a:ext cx="3206586" cy="518271"/>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①県における推進体制の充実</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②市町村、関係団体、企業との連携</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4" name="角丸四角形 103"/>
          <p:cNvSpPr/>
          <p:nvPr/>
        </p:nvSpPr>
        <p:spPr>
          <a:xfrm>
            <a:off x="10397355" y="5159095"/>
            <a:ext cx="2377221" cy="2118005"/>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ＭＳ ゴシック" panose="020B0609070205080204" pitchFamily="49" charset="-128"/>
                <a:ea typeface="ＭＳ ゴシック" panose="020B0609070205080204" pitchFamily="49" charset="-128"/>
              </a:rPr>
              <a:t>・　 女性活躍推進調査の実施</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・一般事業主行動計画の策定支援</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a:t>
            </a:r>
            <a:r>
              <a:rPr lang="ja-JP" altLang="en-US" sz="1000" dirty="0" smtClean="0">
                <a:solidFill>
                  <a:schemeClr val="tx1"/>
                </a:solidFill>
                <a:latin typeface="ＭＳ ゴシック" panose="020B0609070205080204" pitchFamily="49" charset="-128"/>
                <a:ea typeface="ＭＳ ゴシック" panose="020B0609070205080204" pitchFamily="49" charset="-128"/>
              </a:rPr>
              <a:t>男女</a:t>
            </a:r>
            <a:r>
              <a:rPr lang="ja-JP" altLang="en-US" sz="1000" dirty="0">
                <a:solidFill>
                  <a:schemeClr val="tx1"/>
                </a:solidFill>
                <a:latin typeface="ＭＳ ゴシック" panose="020B0609070205080204" pitchFamily="49" charset="-128"/>
                <a:ea typeface="ＭＳ ゴシック" panose="020B0609070205080204" pitchFamily="49" charset="-128"/>
              </a:rPr>
              <a:t>共同</a:t>
            </a:r>
            <a:r>
              <a:rPr lang="ja-JP" altLang="en-US" sz="1000" dirty="0" smtClean="0">
                <a:solidFill>
                  <a:schemeClr val="tx1"/>
                </a:solidFill>
                <a:latin typeface="ＭＳ ゴシック" panose="020B0609070205080204" pitchFamily="49" charset="-128"/>
                <a:ea typeface="ＭＳ ゴシック" panose="020B0609070205080204" pitchFamily="49" charset="-128"/>
              </a:rPr>
              <a:t>参画ﾁｰﾌ･ｵﾌｨｻー制度</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・煌</a:t>
            </a:r>
            <a:r>
              <a:rPr lang="ja-JP" altLang="en-US" sz="1000" dirty="0">
                <a:solidFill>
                  <a:schemeClr val="tx1"/>
                </a:solidFill>
                <a:latin typeface="ＭＳ ゴシック" panose="020B0609070205080204" pitchFamily="49" charset="-128"/>
                <a:ea typeface="ＭＳ ゴシック" panose="020B0609070205080204" pitchFamily="49" charset="-128"/>
              </a:rPr>
              <a:t>めく</a:t>
            </a:r>
            <a:r>
              <a:rPr lang="ja-JP" altLang="en-US" sz="1000" dirty="0" smtClean="0">
                <a:solidFill>
                  <a:schemeClr val="tx1"/>
                </a:solidFill>
                <a:latin typeface="ＭＳ ゴシック" panose="020B0609070205080204" pitchFamily="49" charset="-128"/>
                <a:ea typeface="ＭＳ ゴシック" panose="020B0609070205080204" pitchFamily="49" charset="-128"/>
              </a:rPr>
              <a:t>女性リーダー塾の実施</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・女性</a:t>
            </a:r>
            <a:r>
              <a:rPr lang="ja-JP" altLang="en-US" sz="1000" dirty="0">
                <a:solidFill>
                  <a:schemeClr val="tx1"/>
                </a:solidFill>
                <a:latin typeface="ＭＳ ゴシック" panose="020B0609070205080204" pitchFamily="49" charset="-128"/>
                <a:ea typeface="ＭＳ ゴシック" panose="020B0609070205080204" pitchFamily="49" charset="-128"/>
              </a:rPr>
              <a:t>が輝く元気企業とやま</a:t>
            </a:r>
            <a:r>
              <a:rPr lang="ja-JP" altLang="en-US" sz="1000" dirty="0" smtClean="0">
                <a:solidFill>
                  <a:schemeClr val="tx1"/>
                </a:solidFill>
                <a:latin typeface="ＭＳ ゴシック" panose="020B0609070205080204" pitchFamily="49" charset="-128"/>
                <a:ea typeface="ＭＳ ゴシック" panose="020B0609070205080204" pitchFamily="49" charset="-128"/>
              </a:rPr>
              <a:t>賞</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・若手・女性商業者グループ元気プラ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ン支援事業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a:t>
            </a:r>
            <a:r>
              <a:rPr lang="ja-JP" altLang="en-US" sz="1000" dirty="0">
                <a:solidFill>
                  <a:schemeClr val="tx1"/>
                </a:solidFill>
                <a:latin typeface="ＭＳ ゴシック" panose="020B0609070205080204" pitchFamily="49" charset="-128"/>
                <a:ea typeface="ＭＳ ゴシック" panose="020B0609070205080204" pitchFamily="49" charset="-128"/>
              </a:rPr>
              <a:t>がんばる女性</a:t>
            </a:r>
            <a:r>
              <a:rPr lang="ja-JP" altLang="en-US" sz="1000" dirty="0" smtClean="0">
                <a:solidFill>
                  <a:schemeClr val="tx1"/>
                </a:solidFill>
                <a:latin typeface="ＭＳ ゴシック" panose="020B0609070205080204" pitchFamily="49" charset="-128"/>
                <a:ea typeface="ＭＳ ゴシック" panose="020B0609070205080204" pitchFamily="49" charset="-128"/>
              </a:rPr>
              <a:t>農業者支援事業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・女性の再就職ﾊﾟﾜｰｱｯﾌﾟ応援事業</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ものづくり女子育成事業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・とやま科学オリンピックの開催</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・とやま起業未来塾事業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ＮＰＯ・県民協働未来創生事業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000" dirty="0">
              <a:solidFill>
                <a:schemeClr val="tx1"/>
              </a:solidFill>
              <a:latin typeface="ＭＳ ゴシック" panose="020B0609070205080204" pitchFamily="49" charset="-128"/>
              <a:ea typeface="ＭＳ ゴシック" panose="020B0609070205080204" pitchFamily="49" charset="-128"/>
            </a:endParaRPr>
          </a:p>
          <a:p>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105" name="角丸四角形 104"/>
          <p:cNvSpPr/>
          <p:nvPr/>
        </p:nvSpPr>
        <p:spPr>
          <a:xfrm>
            <a:off x="10397355" y="7303451"/>
            <a:ext cx="2377221" cy="1648939"/>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ＭＳ ゴシック" panose="020B0609070205080204" pitchFamily="49" charset="-128"/>
                <a:ea typeface="ＭＳ ゴシック" panose="020B0609070205080204" pitchFamily="49" charset="-128"/>
              </a:rPr>
              <a:t>・女性相談ｾﾝﾀｰでの相談、一時保護</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医療機関ＤＶ対策強化事業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・とやまﾊﾟｰﾌﾟﾙﾈｯﾄﾜｰｸによる支援強化</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性犯罪・性暴力被害者のためのﾜ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en-US" altLang="ja-JP" sz="1000" dirty="0">
                <a:solidFill>
                  <a:schemeClr val="tx1"/>
                </a:solidFill>
                <a:latin typeface="ＭＳ ゴシック" panose="020B0609070205080204" pitchFamily="49" charset="-128"/>
                <a:ea typeface="ＭＳ ゴシック" panose="020B0609070205080204" pitchFamily="49" charset="-128"/>
              </a:rPr>
              <a:t> </a:t>
            </a:r>
            <a:r>
              <a:rPr lang="en-US" altLang="ja-JP" sz="1000" dirty="0" smtClean="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ﾝｽﾄｯﾌﾟ支援ｾﾝﾀｰの開設等</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   女性のがん支援等強化事業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・周産期医療設備整備事業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・安全・安心な妊娠・出産支援体制整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備事業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dirty="0" smtClean="0">
                <a:solidFill>
                  <a:schemeClr val="tx1"/>
                </a:solidFill>
                <a:latin typeface="ＭＳ ゴシック" panose="020B0609070205080204" pitchFamily="49" charset="-128"/>
                <a:ea typeface="ＭＳ ゴシック" panose="020B0609070205080204" pitchFamily="49" charset="-128"/>
              </a:rPr>
              <a:t>・思春期ﾋﾟｱｶｳﾝｾﾗｰ交流促進事業</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6" name="角丸四角形 105"/>
          <p:cNvSpPr/>
          <p:nvPr/>
        </p:nvSpPr>
        <p:spPr>
          <a:xfrm>
            <a:off x="10404790" y="8974940"/>
            <a:ext cx="2341918" cy="518271"/>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latin typeface="ＭＳ ゴシック" panose="020B0609070205080204" pitchFamily="49" charset="-128"/>
                <a:ea typeface="ＭＳ ゴシック" panose="020B0609070205080204" pitchFamily="49" charset="-128"/>
              </a:rPr>
              <a:t>・　とやま県民活躍・働き方改革推進　</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000">
                <a:solidFill>
                  <a:schemeClr val="tx1"/>
                </a:solidFill>
                <a:latin typeface="ＭＳ ゴシック" panose="020B0609070205080204" pitchFamily="49" charset="-128"/>
                <a:ea typeface="ＭＳ ゴシック" panose="020B0609070205080204" pitchFamily="49" charset="-128"/>
              </a:rPr>
              <a:t>　</a:t>
            </a:r>
            <a:r>
              <a:rPr lang="ja-JP" altLang="en-US" sz="1000" smtClean="0">
                <a:solidFill>
                  <a:schemeClr val="tx1"/>
                </a:solidFill>
                <a:latin typeface="ＭＳ ゴシック" panose="020B0609070205080204" pitchFamily="49" charset="-128"/>
                <a:ea typeface="ＭＳ ゴシック" panose="020B0609070205080204" pitchFamily="49" charset="-128"/>
              </a:rPr>
              <a:t>会議、女性</a:t>
            </a:r>
            <a:r>
              <a:rPr lang="ja-JP" altLang="en-US" sz="1000" dirty="0" smtClean="0">
                <a:solidFill>
                  <a:schemeClr val="tx1"/>
                </a:solidFill>
                <a:latin typeface="ＭＳ ゴシック" panose="020B0609070205080204" pitchFamily="49" charset="-128"/>
                <a:ea typeface="ＭＳ ゴシック" panose="020B0609070205080204" pitchFamily="49" charset="-128"/>
              </a:rPr>
              <a:t>の活躍推進委員会の開催</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72" name="AutoShape 556"/>
          <p:cNvSpPr>
            <a:spLocks noChangeArrowheads="1"/>
          </p:cNvSpPr>
          <p:nvPr/>
        </p:nvSpPr>
        <p:spPr bwMode="auto">
          <a:xfrm>
            <a:off x="1149457" y="6409372"/>
            <a:ext cx="3705068" cy="381954"/>
          </a:xfrm>
          <a:prstGeom prst="wedgeRoundRectCallout">
            <a:avLst>
              <a:gd name="adj1" fmla="val -28856"/>
              <a:gd name="adj2" fmla="val 10093"/>
              <a:gd name="adj3" fmla="val 16667"/>
            </a:avLst>
          </a:prstGeom>
          <a:solidFill>
            <a:srgbClr val="FFFFFF"/>
          </a:solidFill>
          <a:ln w="19050" algn="ctr">
            <a:solidFill>
              <a:srgbClr val="000000"/>
            </a:solidFill>
            <a:miter lim="800000"/>
            <a:headEnd/>
            <a:tailEnd/>
          </a:ln>
          <a:effec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000" dirty="0"/>
              <a:t>女性の就業率や平均勤続年数は全国ﾄｯﾌﾟｸﾗｽだが、女性管理職比率は低い</a:t>
            </a:r>
          </a:p>
        </p:txBody>
      </p:sp>
      <p:sp>
        <p:nvSpPr>
          <p:cNvPr id="65" name="角丸四角形 64"/>
          <p:cNvSpPr/>
          <p:nvPr/>
        </p:nvSpPr>
        <p:spPr>
          <a:xfrm>
            <a:off x="5574458" y="5571672"/>
            <a:ext cx="1586959" cy="564583"/>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６働く場における女性の活躍推進</a:t>
            </a:r>
            <a:endParaRPr lang="en-US" altLang="ja-JP" sz="1000" dirty="0">
              <a:solidFill>
                <a:schemeClr val="tx1"/>
              </a:solidFill>
              <a:latin typeface="ＭＳ ゴシック" panose="020B0609070205080204" pitchFamily="49" charset="-128"/>
              <a:ea typeface="ＭＳ ゴシック" panose="020B0609070205080204" pitchFamily="49" charset="-128"/>
            </a:endParaRPr>
          </a:p>
        </p:txBody>
      </p:sp>
      <p:sp>
        <p:nvSpPr>
          <p:cNvPr id="67" name="角丸四角形 66"/>
          <p:cNvSpPr/>
          <p:nvPr/>
        </p:nvSpPr>
        <p:spPr>
          <a:xfrm>
            <a:off x="7187834" y="5559870"/>
            <a:ext cx="3183105" cy="582003"/>
          </a:xfrm>
          <a:prstGeom prst="roundRect">
            <a:avLst>
              <a:gd name="adj" fmla="val 0"/>
            </a:avLst>
          </a:prstGeom>
          <a:solidFill>
            <a:srgbClr val="DCECD4"/>
          </a:solidFill>
          <a:ln w="22225" cmpd="dbl">
            <a:noFill/>
            <a:prstDash val="soli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①　企業等における女性の活躍推進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②農林水産業や商工自営業における女性の活躍推進</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smtClean="0">
                <a:solidFill>
                  <a:schemeClr val="tx1"/>
                </a:solidFill>
                <a:latin typeface="ＭＳ ゴシック" panose="020B0609070205080204" pitchFamily="49" charset="-128"/>
                <a:ea typeface="ＭＳ ゴシック" panose="020B0609070205080204" pitchFamily="49" charset="-128"/>
              </a:rPr>
              <a:t>③女性</a:t>
            </a:r>
            <a:r>
              <a:rPr lang="ja-JP" altLang="en-US" sz="1000" dirty="0">
                <a:solidFill>
                  <a:schemeClr val="tx1"/>
                </a:solidFill>
                <a:latin typeface="ＭＳ ゴシック" panose="020B0609070205080204" pitchFamily="49" charset="-128"/>
                <a:ea typeface="ＭＳ ゴシック" panose="020B0609070205080204" pitchFamily="49" charset="-128"/>
              </a:rPr>
              <a:t>の能力開発・再就職への</a:t>
            </a:r>
            <a:r>
              <a:rPr lang="ja-JP" altLang="en-US" sz="1000" dirty="0" smtClean="0">
                <a:solidFill>
                  <a:schemeClr val="tx1"/>
                </a:solidFill>
                <a:latin typeface="ＭＳ ゴシック" panose="020B0609070205080204" pitchFamily="49" charset="-128"/>
                <a:ea typeface="ＭＳ ゴシック" panose="020B0609070205080204" pitchFamily="49" charset="-128"/>
              </a:rPr>
              <a:t>支援、リカレント教</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a:lnSpc>
                <a:spcPts val="1000"/>
              </a:lnSpc>
            </a:pPr>
            <a:r>
              <a:rPr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smtClean="0">
                <a:solidFill>
                  <a:schemeClr val="tx1"/>
                </a:solidFill>
                <a:latin typeface="ＭＳ ゴシック" panose="020B0609070205080204" pitchFamily="49" charset="-128"/>
                <a:ea typeface="ＭＳ ゴシック" panose="020B0609070205080204" pitchFamily="49" charset="-128"/>
              </a:rPr>
              <a:t>育への支援</a:t>
            </a:r>
            <a:endParaRPr lang="en-US" altLang="ja-JP" sz="10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1" name="正方形/長方形 100"/>
          <p:cNvSpPr/>
          <p:nvPr/>
        </p:nvSpPr>
        <p:spPr>
          <a:xfrm>
            <a:off x="11089811" y="8632827"/>
            <a:ext cx="235615" cy="229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sp>
        <p:nvSpPr>
          <p:cNvPr id="103" name="正方形/長方形 102"/>
          <p:cNvSpPr/>
          <p:nvPr/>
        </p:nvSpPr>
        <p:spPr>
          <a:xfrm>
            <a:off x="11242211" y="8785227"/>
            <a:ext cx="235615" cy="229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sp>
        <p:nvSpPr>
          <p:cNvPr id="108" name="正方形/長方形 107"/>
          <p:cNvSpPr/>
          <p:nvPr/>
        </p:nvSpPr>
        <p:spPr>
          <a:xfrm>
            <a:off x="11394611" y="8937627"/>
            <a:ext cx="235615" cy="229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sp>
        <p:nvSpPr>
          <p:cNvPr id="113" name="正方形/長方形 112"/>
          <p:cNvSpPr/>
          <p:nvPr/>
        </p:nvSpPr>
        <p:spPr>
          <a:xfrm>
            <a:off x="11547011" y="9090027"/>
            <a:ext cx="235615" cy="229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sp>
        <p:nvSpPr>
          <p:cNvPr id="116" name="正方形/長方形 115"/>
          <p:cNvSpPr/>
          <p:nvPr/>
        </p:nvSpPr>
        <p:spPr>
          <a:xfrm>
            <a:off x="11699411" y="9242427"/>
            <a:ext cx="235615" cy="229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sp>
        <p:nvSpPr>
          <p:cNvPr id="119" name="正方形/長方形 118"/>
          <p:cNvSpPr/>
          <p:nvPr/>
        </p:nvSpPr>
        <p:spPr>
          <a:xfrm>
            <a:off x="11851811" y="9394827"/>
            <a:ext cx="235615" cy="229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sp>
        <p:nvSpPr>
          <p:cNvPr id="127" name="正方形/長方形 126"/>
          <p:cNvSpPr/>
          <p:nvPr/>
        </p:nvSpPr>
        <p:spPr>
          <a:xfrm>
            <a:off x="12004211" y="9547227"/>
            <a:ext cx="235615" cy="229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grpSp>
        <p:nvGrpSpPr>
          <p:cNvPr id="180" name="グループ化 179"/>
          <p:cNvGrpSpPr/>
          <p:nvPr/>
        </p:nvGrpSpPr>
        <p:grpSpPr>
          <a:xfrm>
            <a:off x="10594091" y="7007804"/>
            <a:ext cx="235615" cy="218709"/>
            <a:chOff x="10937411" y="8501501"/>
            <a:chExt cx="235615" cy="218709"/>
          </a:xfrm>
        </p:grpSpPr>
        <p:sp>
          <p:nvSpPr>
            <p:cNvPr id="181" name="円/楕円 180"/>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82" name="正方形/長方形 181"/>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拡</a:t>
              </a:r>
            </a:p>
          </p:txBody>
        </p:sp>
      </p:grpSp>
      <p:grpSp>
        <p:nvGrpSpPr>
          <p:cNvPr id="183" name="グループ化 182"/>
          <p:cNvGrpSpPr/>
          <p:nvPr/>
        </p:nvGrpSpPr>
        <p:grpSpPr>
          <a:xfrm>
            <a:off x="10593283" y="6545116"/>
            <a:ext cx="235615" cy="218709"/>
            <a:chOff x="10937411" y="8501501"/>
            <a:chExt cx="235615" cy="218709"/>
          </a:xfrm>
        </p:grpSpPr>
        <p:sp>
          <p:nvSpPr>
            <p:cNvPr id="184" name="円/楕円 183"/>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85" name="正方形/長方形 184"/>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拡</a:t>
              </a:r>
            </a:p>
          </p:txBody>
        </p:sp>
      </p:grpSp>
      <p:grpSp>
        <p:nvGrpSpPr>
          <p:cNvPr id="186" name="グループ化 185"/>
          <p:cNvGrpSpPr/>
          <p:nvPr/>
        </p:nvGrpSpPr>
        <p:grpSpPr>
          <a:xfrm>
            <a:off x="10580120" y="7478917"/>
            <a:ext cx="235615" cy="218709"/>
            <a:chOff x="10937411" y="8501501"/>
            <a:chExt cx="235615" cy="218709"/>
          </a:xfrm>
        </p:grpSpPr>
        <p:sp>
          <p:nvSpPr>
            <p:cNvPr id="187" name="円/楕円 186"/>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88" name="正方形/長方形 187"/>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新</a:t>
              </a:r>
            </a:p>
          </p:txBody>
        </p:sp>
      </p:grpSp>
      <p:grpSp>
        <p:nvGrpSpPr>
          <p:cNvPr id="141" name="グループ化 140"/>
          <p:cNvGrpSpPr/>
          <p:nvPr/>
        </p:nvGrpSpPr>
        <p:grpSpPr>
          <a:xfrm>
            <a:off x="5247407" y="3158077"/>
            <a:ext cx="235615" cy="218709"/>
            <a:chOff x="10937411" y="8491976"/>
            <a:chExt cx="235615" cy="218709"/>
          </a:xfrm>
        </p:grpSpPr>
        <p:sp>
          <p:nvSpPr>
            <p:cNvPr id="142" name="円/楕円 141"/>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52" name="正方形/長方形 151"/>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153" name="グループ化 152"/>
          <p:cNvGrpSpPr/>
          <p:nvPr/>
        </p:nvGrpSpPr>
        <p:grpSpPr>
          <a:xfrm>
            <a:off x="5247407" y="5343297"/>
            <a:ext cx="235615" cy="218709"/>
            <a:chOff x="10937411" y="8491976"/>
            <a:chExt cx="235615" cy="218709"/>
          </a:xfrm>
        </p:grpSpPr>
        <p:sp>
          <p:nvSpPr>
            <p:cNvPr id="154" name="円/楕円 153"/>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70" name="正方形/長方形 169"/>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171" name="グループ化 170"/>
          <p:cNvGrpSpPr/>
          <p:nvPr/>
        </p:nvGrpSpPr>
        <p:grpSpPr>
          <a:xfrm>
            <a:off x="5294666" y="9090027"/>
            <a:ext cx="235615" cy="218709"/>
            <a:chOff x="10937411" y="8491976"/>
            <a:chExt cx="235615" cy="218709"/>
          </a:xfrm>
        </p:grpSpPr>
        <p:sp>
          <p:nvSpPr>
            <p:cNvPr id="172" name="円/楕円 171"/>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73" name="正方形/長方形 172"/>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04" name="グループ化 203"/>
          <p:cNvGrpSpPr/>
          <p:nvPr/>
        </p:nvGrpSpPr>
        <p:grpSpPr>
          <a:xfrm>
            <a:off x="5726237" y="2986584"/>
            <a:ext cx="235615" cy="218709"/>
            <a:chOff x="10937411" y="8491976"/>
            <a:chExt cx="235615" cy="218709"/>
          </a:xfrm>
        </p:grpSpPr>
        <p:sp>
          <p:nvSpPr>
            <p:cNvPr id="205" name="円/楕円 204"/>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06" name="正方形/長方形 205"/>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07" name="グループ化 206"/>
          <p:cNvGrpSpPr/>
          <p:nvPr/>
        </p:nvGrpSpPr>
        <p:grpSpPr>
          <a:xfrm>
            <a:off x="5730459" y="4089405"/>
            <a:ext cx="235615" cy="218709"/>
            <a:chOff x="10937411" y="8491976"/>
            <a:chExt cx="235615" cy="218709"/>
          </a:xfrm>
        </p:grpSpPr>
        <p:sp>
          <p:nvSpPr>
            <p:cNvPr id="208" name="円/楕円 207"/>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09" name="正方形/長方形 208"/>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10" name="グループ化 209"/>
          <p:cNvGrpSpPr/>
          <p:nvPr/>
        </p:nvGrpSpPr>
        <p:grpSpPr>
          <a:xfrm>
            <a:off x="5730287" y="6147922"/>
            <a:ext cx="235615" cy="218709"/>
            <a:chOff x="10937411" y="8491976"/>
            <a:chExt cx="235615" cy="218709"/>
          </a:xfrm>
        </p:grpSpPr>
        <p:sp>
          <p:nvSpPr>
            <p:cNvPr id="211" name="円/楕円 210"/>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12" name="正方形/長方形 211"/>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13" name="グループ化 212"/>
          <p:cNvGrpSpPr/>
          <p:nvPr/>
        </p:nvGrpSpPr>
        <p:grpSpPr>
          <a:xfrm>
            <a:off x="7327639" y="7033496"/>
            <a:ext cx="235615" cy="218709"/>
            <a:chOff x="10937411" y="8491976"/>
            <a:chExt cx="235615" cy="218709"/>
          </a:xfrm>
        </p:grpSpPr>
        <p:sp>
          <p:nvSpPr>
            <p:cNvPr id="214" name="円/楕円 213"/>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15" name="正方形/長方形 214"/>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19" name="グループ化 218"/>
          <p:cNvGrpSpPr/>
          <p:nvPr/>
        </p:nvGrpSpPr>
        <p:grpSpPr>
          <a:xfrm>
            <a:off x="7361552" y="2977385"/>
            <a:ext cx="235615" cy="218709"/>
            <a:chOff x="10937411" y="8491976"/>
            <a:chExt cx="235615" cy="218709"/>
          </a:xfrm>
        </p:grpSpPr>
        <p:sp>
          <p:nvSpPr>
            <p:cNvPr id="220" name="円/楕円 219"/>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21" name="正方形/長方形 220"/>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22" name="グループ化 221"/>
          <p:cNvGrpSpPr/>
          <p:nvPr/>
        </p:nvGrpSpPr>
        <p:grpSpPr>
          <a:xfrm>
            <a:off x="7361939" y="6158127"/>
            <a:ext cx="235615" cy="218709"/>
            <a:chOff x="10937411" y="8491976"/>
            <a:chExt cx="235615" cy="218709"/>
          </a:xfrm>
        </p:grpSpPr>
        <p:sp>
          <p:nvSpPr>
            <p:cNvPr id="223" name="円/楕円 222"/>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24" name="正方形/長方形 223"/>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25" name="グループ化 224"/>
          <p:cNvGrpSpPr/>
          <p:nvPr/>
        </p:nvGrpSpPr>
        <p:grpSpPr>
          <a:xfrm>
            <a:off x="7359961" y="6307897"/>
            <a:ext cx="235615" cy="218709"/>
            <a:chOff x="10937411" y="8491976"/>
            <a:chExt cx="235615" cy="218709"/>
          </a:xfrm>
        </p:grpSpPr>
        <p:sp>
          <p:nvSpPr>
            <p:cNvPr id="226" name="円/楕円 225"/>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27" name="正方形/長方形 226"/>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28" name="グループ化 227"/>
          <p:cNvGrpSpPr/>
          <p:nvPr/>
        </p:nvGrpSpPr>
        <p:grpSpPr>
          <a:xfrm>
            <a:off x="7335171" y="7807172"/>
            <a:ext cx="235615" cy="218709"/>
            <a:chOff x="10937411" y="8491976"/>
            <a:chExt cx="235615" cy="218709"/>
          </a:xfrm>
        </p:grpSpPr>
        <p:sp>
          <p:nvSpPr>
            <p:cNvPr id="229" name="円/楕円 228"/>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30" name="正方形/長方形 229"/>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sp>
        <p:nvSpPr>
          <p:cNvPr id="6" name="テキスト ボックス 5"/>
          <p:cNvSpPr txBox="1"/>
          <p:nvPr/>
        </p:nvSpPr>
        <p:spPr>
          <a:xfrm>
            <a:off x="11089812" y="72023"/>
            <a:ext cx="1676400" cy="307777"/>
          </a:xfrm>
          <a:prstGeom prst="rect">
            <a:avLst/>
          </a:prstGeom>
          <a:solidFill>
            <a:schemeClr val="bg1"/>
          </a:solidFill>
          <a:ln>
            <a:solidFill>
              <a:schemeClr val="tx1"/>
            </a:solidFill>
          </a:ln>
        </p:spPr>
        <p:txBody>
          <a:bodyPr wrap="square" rtlCol="0">
            <a:spAutoFit/>
          </a:bodyPr>
          <a:lstStyle/>
          <a:p>
            <a:pPr algn="ctr"/>
            <a:r>
              <a:rPr kumimoji="1" lang="ja-JP" altLang="en-US" sz="1400" dirty="0" smtClean="0"/>
              <a:t>資料４－１</a:t>
            </a:r>
            <a:r>
              <a:rPr kumimoji="1" lang="ja-JP" altLang="en-US" sz="1200" dirty="0" smtClean="0"/>
              <a:t>（参考）</a:t>
            </a:r>
            <a:endParaRPr kumimoji="1" lang="ja-JP" altLang="en-US" sz="1600" dirty="0"/>
          </a:p>
        </p:txBody>
      </p:sp>
      <p:grpSp>
        <p:nvGrpSpPr>
          <p:cNvPr id="237" name="グループ化 236"/>
          <p:cNvGrpSpPr/>
          <p:nvPr/>
        </p:nvGrpSpPr>
        <p:grpSpPr>
          <a:xfrm>
            <a:off x="5848095" y="8956666"/>
            <a:ext cx="235615" cy="218709"/>
            <a:chOff x="10937411" y="8491976"/>
            <a:chExt cx="235615" cy="218709"/>
          </a:xfrm>
        </p:grpSpPr>
        <p:sp>
          <p:nvSpPr>
            <p:cNvPr id="238" name="円/楕円 237"/>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39" name="正方形/長方形 238"/>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40" name="グループ化 239"/>
          <p:cNvGrpSpPr/>
          <p:nvPr/>
        </p:nvGrpSpPr>
        <p:grpSpPr>
          <a:xfrm>
            <a:off x="10593281" y="2985868"/>
            <a:ext cx="235615" cy="218709"/>
            <a:chOff x="10937411" y="8491976"/>
            <a:chExt cx="235615" cy="218709"/>
          </a:xfrm>
        </p:grpSpPr>
        <p:sp>
          <p:nvSpPr>
            <p:cNvPr id="241" name="円/楕円 240"/>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42" name="正方形/長方形 241"/>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43" name="グループ化 242"/>
          <p:cNvGrpSpPr/>
          <p:nvPr/>
        </p:nvGrpSpPr>
        <p:grpSpPr>
          <a:xfrm>
            <a:off x="10591823" y="3157605"/>
            <a:ext cx="235615" cy="218709"/>
            <a:chOff x="10937411" y="8491976"/>
            <a:chExt cx="235615" cy="218709"/>
          </a:xfrm>
        </p:grpSpPr>
        <p:sp>
          <p:nvSpPr>
            <p:cNvPr id="244" name="円/楕円 243"/>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45" name="正方形/長方形 244"/>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246" name="グループ化 245"/>
          <p:cNvGrpSpPr/>
          <p:nvPr/>
        </p:nvGrpSpPr>
        <p:grpSpPr>
          <a:xfrm>
            <a:off x="10604279" y="5187111"/>
            <a:ext cx="235615" cy="218709"/>
            <a:chOff x="10937411" y="8501501"/>
            <a:chExt cx="235615" cy="218709"/>
          </a:xfrm>
        </p:grpSpPr>
        <p:sp>
          <p:nvSpPr>
            <p:cNvPr id="247" name="円/楕円 246"/>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48" name="正方形/長方形 247"/>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新</a:t>
              </a:r>
            </a:p>
          </p:txBody>
        </p:sp>
      </p:grpSp>
      <p:sp>
        <p:nvSpPr>
          <p:cNvPr id="249" name="正方形/長方形 248"/>
          <p:cNvSpPr/>
          <p:nvPr/>
        </p:nvSpPr>
        <p:spPr>
          <a:xfrm>
            <a:off x="10576718" y="7947943"/>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rgbClr val="FF0000"/>
              </a:solidFill>
              <a:latin typeface="+mj-ea"/>
              <a:ea typeface="+mj-ea"/>
            </a:endParaRPr>
          </a:p>
        </p:txBody>
      </p:sp>
      <p:grpSp>
        <p:nvGrpSpPr>
          <p:cNvPr id="250" name="グループ化 249"/>
          <p:cNvGrpSpPr/>
          <p:nvPr/>
        </p:nvGrpSpPr>
        <p:grpSpPr>
          <a:xfrm>
            <a:off x="10591823" y="8087976"/>
            <a:ext cx="235615" cy="218709"/>
            <a:chOff x="10937411" y="8501501"/>
            <a:chExt cx="235615" cy="218709"/>
          </a:xfrm>
        </p:grpSpPr>
        <p:sp>
          <p:nvSpPr>
            <p:cNvPr id="251" name="円/楕円 250"/>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52" name="正方形/長方形 251"/>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新</a:t>
              </a:r>
            </a:p>
          </p:txBody>
        </p:sp>
      </p:grpSp>
      <p:grpSp>
        <p:nvGrpSpPr>
          <p:cNvPr id="253" name="グループ化 252"/>
          <p:cNvGrpSpPr/>
          <p:nvPr/>
        </p:nvGrpSpPr>
        <p:grpSpPr>
          <a:xfrm>
            <a:off x="10580120" y="7783717"/>
            <a:ext cx="235615" cy="218709"/>
            <a:chOff x="10937411" y="8501501"/>
            <a:chExt cx="235615" cy="218709"/>
          </a:xfrm>
        </p:grpSpPr>
        <p:sp>
          <p:nvSpPr>
            <p:cNvPr id="254" name="円/楕円 253"/>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255" name="正方形/長方形 254"/>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新</a:t>
              </a:r>
            </a:p>
          </p:txBody>
        </p:sp>
      </p:grpSp>
      <p:grpSp>
        <p:nvGrpSpPr>
          <p:cNvPr id="160" name="グループ化 159"/>
          <p:cNvGrpSpPr/>
          <p:nvPr/>
        </p:nvGrpSpPr>
        <p:grpSpPr>
          <a:xfrm>
            <a:off x="10576718" y="8997697"/>
            <a:ext cx="235615" cy="218709"/>
            <a:chOff x="10937411" y="8491976"/>
            <a:chExt cx="235615" cy="218709"/>
          </a:xfrm>
        </p:grpSpPr>
        <p:sp>
          <p:nvSpPr>
            <p:cNvPr id="161" name="円/楕円 160"/>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62" name="正方形/長方形 161"/>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163" name="グループ化 162"/>
          <p:cNvGrpSpPr/>
          <p:nvPr/>
        </p:nvGrpSpPr>
        <p:grpSpPr>
          <a:xfrm>
            <a:off x="10605737" y="4367438"/>
            <a:ext cx="235615" cy="218709"/>
            <a:chOff x="10937411" y="8501501"/>
            <a:chExt cx="235615" cy="218709"/>
          </a:xfrm>
        </p:grpSpPr>
        <p:sp>
          <p:nvSpPr>
            <p:cNvPr id="164" name="円/楕円 163"/>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65" name="正方形/長方形 164"/>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拡</a:t>
              </a:r>
            </a:p>
          </p:txBody>
        </p:sp>
      </p:grpSp>
      <p:grpSp>
        <p:nvGrpSpPr>
          <p:cNvPr id="166" name="グループ化 165"/>
          <p:cNvGrpSpPr/>
          <p:nvPr/>
        </p:nvGrpSpPr>
        <p:grpSpPr>
          <a:xfrm>
            <a:off x="10595198" y="4671967"/>
            <a:ext cx="235615" cy="218709"/>
            <a:chOff x="10937411" y="8501501"/>
            <a:chExt cx="235615" cy="218709"/>
          </a:xfrm>
        </p:grpSpPr>
        <p:sp>
          <p:nvSpPr>
            <p:cNvPr id="167" name="円/楕円 166"/>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68" name="正方形/長方形 167"/>
            <p:cNvSpPr/>
            <p:nvPr/>
          </p:nvSpPr>
          <p:spPr>
            <a:xfrm>
              <a:off x="10937411" y="8501501"/>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rgbClr val="FF0000"/>
                  </a:solidFill>
                  <a:latin typeface="+mj-ea"/>
                  <a:ea typeface="+mj-ea"/>
                </a:rPr>
                <a:t>拡</a:t>
              </a:r>
            </a:p>
          </p:txBody>
        </p:sp>
      </p:grpSp>
      <p:grpSp>
        <p:nvGrpSpPr>
          <p:cNvPr id="169" name="グループ化 168"/>
          <p:cNvGrpSpPr/>
          <p:nvPr/>
        </p:nvGrpSpPr>
        <p:grpSpPr>
          <a:xfrm>
            <a:off x="5730459" y="4494897"/>
            <a:ext cx="235615" cy="218709"/>
            <a:chOff x="10937411" y="8491976"/>
            <a:chExt cx="235615" cy="218709"/>
          </a:xfrm>
        </p:grpSpPr>
        <p:sp>
          <p:nvSpPr>
            <p:cNvPr id="174" name="円/楕円 173"/>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75" name="正方形/長方形 174"/>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grpSp>
        <p:nvGrpSpPr>
          <p:cNvPr id="156" name="グループ化 155"/>
          <p:cNvGrpSpPr/>
          <p:nvPr/>
        </p:nvGrpSpPr>
        <p:grpSpPr>
          <a:xfrm>
            <a:off x="7357482" y="5545230"/>
            <a:ext cx="235615" cy="218709"/>
            <a:chOff x="10937411" y="8491976"/>
            <a:chExt cx="235615" cy="218709"/>
          </a:xfrm>
        </p:grpSpPr>
        <p:sp>
          <p:nvSpPr>
            <p:cNvPr id="157" name="円/楕円 156"/>
            <p:cNvSpPr/>
            <p:nvPr/>
          </p:nvSpPr>
          <p:spPr>
            <a:xfrm>
              <a:off x="10969134" y="8528640"/>
              <a:ext cx="157077" cy="153139"/>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200" dirty="0">
                <a:ln w="3175">
                  <a:solidFill>
                    <a:schemeClr val="tx1"/>
                  </a:solidFill>
                </a:ln>
                <a:solidFill>
                  <a:schemeClr val="tx1"/>
                </a:solidFill>
                <a:latin typeface="+mj-ea"/>
                <a:ea typeface="+mj-ea"/>
              </a:endParaRPr>
            </a:p>
          </p:txBody>
        </p:sp>
        <p:sp>
          <p:nvSpPr>
            <p:cNvPr id="158" name="正方形/長方形 157"/>
            <p:cNvSpPr/>
            <p:nvPr/>
          </p:nvSpPr>
          <p:spPr>
            <a:xfrm>
              <a:off x="10937411" y="8491976"/>
              <a:ext cx="235615" cy="2187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rgbClr val="FF0000"/>
                  </a:solidFill>
                  <a:latin typeface="+mj-ea"/>
                  <a:ea typeface="+mj-ea"/>
                </a:rPr>
                <a:t>新</a:t>
              </a:r>
              <a:endParaRPr lang="ja-JP" altLang="en-US" sz="900" dirty="0">
                <a:solidFill>
                  <a:srgbClr val="FF0000"/>
                </a:solidFill>
                <a:latin typeface="+mj-ea"/>
                <a:ea typeface="+mj-ea"/>
              </a:endParaRPr>
            </a:p>
          </p:txBody>
        </p:sp>
      </p:grpSp>
      <p:sp>
        <p:nvSpPr>
          <p:cNvPr id="147" name="額縁 146"/>
          <p:cNvSpPr/>
          <p:nvPr/>
        </p:nvSpPr>
        <p:spPr>
          <a:xfrm>
            <a:off x="87075" y="4060139"/>
            <a:ext cx="2579086" cy="232474"/>
          </a:xfrm>
          <a:prstGeom prst="bevel">
            <a:avLst/>
          </a:prstGeom>
          <a:solidFill>
            <a:srgbClr val="FFD5FF"/>
          </a:solidFill>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t="100000"/>
              </a:path>
              <a:tileRect r="-100000" b="-10000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r>
              <a:rPr lang="ja-JP" altLang="en-US" sz="1200" dirty="0" smtClean="0">
                <a:solidFill>
                  <a:schemeClr val="tx1"/>
                </a:solidFill>
                <a:latin typeface="+mj-ea"/>
                <a:ea typeface="+mj-ea"/>
              </a:rPr>
              <a:t>第２章</a:t>
            </a:r>
            <a:r>
              <a:rPr lang="ja-JP" altLang="en-US" sz="1200" dirty="0">
                <a:solidFill>
                  <a:schemeClr val="tx1"/>
                </a:solidFill>
                <a:latin typeface="+mj-ea"/>
                <a:ea typeface="+mj-ea"/>
              </a:rPr>
              <a:t>　</a:t>
            </a:r>
            <a:r>
              <a:rPr lang="ja-JP" altLang="en-US" sz="1200" dirty="0" smtClean="0">
                <a:solidFill>
                  <a:schemeClr val="tx1"/>
                </a:solidFill>
                <a:latin typeface="+mj-ea"/>
                <a:ea typeface="+mj-ea"/>
              </a:rPr>
              <a:t>計画策定の背景</a:t>
            </a:r>
            <a:endParaRPr lang="ja-JP" altLang="en-US" sz="1200" dirty="0">
              <a:solidFill>
                <a:schemeClr val="tx1"/>
              </a:solidFill>
              <a:latin typeface="+mj-ea"/>
              <a:ea typeface="+mj-ea"/>
            </a:endParaRPr>
          </a:p>
        </p:txBody>
      </p:sp>
      <p:sp>
        <p:nvSpPr>
          <p:cNvPr id="148" name="額縁 147"/>
          <p:cNvSpPr/>
          <p:nvPr/>
        </p:nvSpPr>
        <p:spPr>
          <a:xfrm>
            <a:off x="5009012" y="423694"/>
            <a:ext cx="478164" cy="1647767"/>
          </a:xfrm>
          <a:prstGeom prst="bevel">
            <a:avLst/>
          </a:prstGeom>
          <a:solidFill>
            <a:srgbClr val="FFD5FF"/>
          </a:solidFill>
          <a:ln>
            <a:gradFill flip="none" rotWithShape="1">
              <a:path path="rect">
                <a:fillToRect l="100000" t="100000"/>
              </a:path>
              <a:tileRect r="-100000" b="-10000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6012" tIns="48006" rIns="96012" bIns="48006" numCol="1" spcCol="0" rtlCol="0" fromWordArt="0" anchor="ctr" anchorCtr="0" forceAA="0" compatLnSpc="1">
            <a:prstTxWarp prst="textNoShape">
              <a:avLst/>
            </a:prstTxWarp>
            <a:noAutofit/>
          </a:bodyPr>
          <a:lstStyle/>
          <a:p>
            <a:r>
              <a:rPr lang="ja-JP" altLang="en-US" sz="1200" dirty="0" smtClean="0">
                <a:solidFill>
                  <a:schemeClr val="tx1"/>
                </a:solidFill>
                <a:latin typeface="+mj-ea"/>
                <a:ea typeface="+mj-ea"/>
              </a:rPr>
              <a:t>第３章</a:t>
            </a:r>
            <a:r>
              <a:rPr lang="ja-JP" altLang="en-US" sz="1200" dirty="0">
                <a:solidFill>
                  <a:schemeClr val="tx1"/>
                </a:solidFill>
                <a:latin typeface="+mj-ea"/>
                <a:ea typeface="+mj-ea"/>
              </a:rPr>
              <a:t>　</a:t>
            </a:r>
            <a:r>
              <a:rPr lang="ja-JP" altLang="en-US" sz="1200" dirty="0" smtClean="0">
                <a:solidFill>
                  <a:schemeClr val="tx1"/>
                </a:solidFill>
                <a:latin typeface="+mj-ea"/>
                <a:ea typeface="+mj-ea"/>
              </a:rPr>
              <a:t>計画の目標と体系</a:t>
            </a:r>
            <a:endParaRPr lang="ja-JP" altLang="en-US" sz="1200" dirty="0">
              <a:solidFill>
                <a:schemeClr val="tx1"/>
              </a:solidFill>
              <a:latin typeface="+mj-ea"/>
              <a:ea typeface="+mj-ea"/>
            </a:endParaRPr>
          </a:p>
        </p:txBody>
      </p:sp>
    </p:spTree>
    <p:extLst>
      <p:ext uri="{BB962C8B-B14F-4D97-AF65-F5344CB8AC3E}">
        <p14:creationId xmlns:p14="http://schemas.microsoft.com/office/powerpoint/2010/main" val="2063749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2477</TotalTime>
  <Words>635</Words>
  <Application>Microsoft Office PowerPoint</Application>
  <PresentationFormat>A3 297x420 mm</PresentationFormat>
  <Paragraphs>190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ＭＳ Ｐゴシック</vt:lpstr>
      <vt:lpstr>ＭＳ ゴシック</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広志</dc:creator>
  <cp:lastModifiedBy>垣地　綾</cp:lastModifiedBy>
  <cp:revision>249</cp:revision>
  <cp:lastPrinted>2017-10-25T14:27:46Z</cp:lastPrinted>
  <dcterms:created xsi:type="dcterms:W3CDTF">2015-12-13T02:26:02Z</dcterms:created>
  <dcterms:modified xsi:type="dcterms:W3CDTF">2017-10-25T14:27:54Z</dcterms:modified>
</cp:coreProperties>
</file>